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6" r:id="rId2"/>
    <p:sldId id="257" r:id="rId3"/>
    <p:sldId id="272" r:id="rId4"/>
    <p:sldId id="285" r:id="rId5"/>
    <p:sldId id="269" r:id="rId6"/>
    <p:sldId id="286" r:id="rId7"/>
    <p:sldId id="287" r:id="rId8"/>
    <p:sldId id="273" r:id="rId9"/>
    <p:sldId id="275" r:id="rId10"/>
    <p:sldId id="276" r:id="rId11"/>
    <p:sldId id="277" r:id="rId12"/>
    <p:sldId id="278" r:id="rId13"/>
    <p:sldId id="279" r:id="rId14"/>
    <p:sldId id="280" r:id="rId15"/>
    <p:sldId id="281" r:id="rId16"/>
    <p:sldId id="282" r:id="rId17"/>
    <p:sldId id="284"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51" userDrawn="1">
          <p15:clr>
            <a:srgbClr val="A4A3A4"/>
          </p15:clr>
        </p15:guide>
        <p15:guide id="2" pos="224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drew Efimovsky" initials="AE" lastIdx="3"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2023"/>
    <a:srgbClr val="D7181E"/>
    <a:srgbClr val="FFCCCC"/>
    <a:srgbClr val="FFFF99"/>
    <a:srgbClr val="B3CEE5"/>
    <a:srgbClr val="CCFF99"/>
    <a:srgbClr val="FFCC99"/>
    <a:srgbClr val="F3A671"/>
    <a:srgbClr val="005BAA"/>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4" autoAdjust="0"/>
    <p:restoredTop sz="94660"/>
  </p:normalViewPr>
  <p:slideViewPr>
    <p:cSldViewPr snapToGrid="0" showGuides="1">
      <p:cViewPr varScale="1">
        <p:scale>
          <a:sx n="75" d="100"/>
          <a:sy n="75" d="100"/>
        </p:scale>
        <p:origin x="1555" y="58"/>
      </p:cViewPr>
      <p:guideLst>
        <p:guide orient="horz" pos="2251"/>
        <p:guide pos="2245"/>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09-08T17:41:35.845" idx="2">
    <p:pos x="10" y="10"/>
    <p:text>5.19.1 "Пешеходный переход"</p:text>
    <p:extLst>
      <p:ext uri="{C676402C-5697-4E1C-873F-D02D1690AC5C}">
        <p15:threadingInfo xmlns:p15="http://schemas.microsoft.com/office/powerpoint/2012/main" timeZoneBias="-18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F58752-EDA5-40AB-A891-727AA1C2B917}" type="datetimeFigureOut">
              <a:rPr lang="ru-RU" smtClean="0"/>
              <a:t>14.12.2024</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344027-2C1F-4C73-9A78-FE4A00561827}" type="slidenum">
              <a:rPr lang="ru-RU" smtClean="0"/>
              <a:t>‹#›</a:t>
            </a:fld>
            <a:endParaRPr lang="ru-RU"/>
          </a:p>
        </p:txBody>
      </p:sp>
    </p:spTree>
    <p:extLst>
      <p:ext uri="{BB962C8B-B14F-4D97-AF65-F5344CB8AC3E}">
        <p14:creationId xmlns:p14="http://schemas.microsoft.com/office/powerpoint/2010/main" val="1221664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273A3E3B-5340-48C2-BBF1-E251CA96180E}" type="datetimeFigureOut">
              <a:rPr lang="ru-RU" smtClean="0"/>
              <a:t>14.12.2024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D82719E-75ED-4A60-9985-4C4236D7FE16}" type="slidenum">
              <a:rPr lang="ru-RU" smtClean="0"/>
              <a:t>‹#›</a:t>
            </a:fld>
            <a:endParaRPr lang="ru-RU"/>
          </a:p>
        </p:txBody>
      </p:sp>
    </p:spTree>
    <p:extLst>
      <p:ext uri="{BB962C8B-B14F-4D97-AF65-F5344CB8AC3E}">
        <p14:creationId xmlns:p14="http://schemas.microsoft.com/office/powerpoint/2010/main" val="3134213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73A3E3B-5340-48C2-BBF1-E251CA96180E}" type="datetimeFigureOut">
              <a:rPr lang="ru-RU" smtClean="0"/>
              <a:t>14.12.2024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D82719E-75ED-4A60-9985-4C4236D7FE16}" type="slidenum">
              <a:rPr lang="ru-RU" smtClean="0"/>
              <a:t>‹#›</a:t>
            </a:fld>
            <a:endParaRPr lang="ru-RU"/>
          </a:p>
        </p:txBody>
      </p:sp>
    </p:spTree>
    <p:extLst>
      <p:ext uri="{BB962C8B-B14F-4D97-AF65-F5344CB8AC3E}">
        <p14:creationId xmlns:p14="http://schemas.microsoft.com/office/powerpoint/2010/main" val="11149731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73A3E3B-5340-48C2-BBF1-E251CA96180E}" type="datetimeFigureOut">
              <a:rPr lang="ru-RU" smtClean="0"/>
              <a:t>14.12.2024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D82719E-75ED-4A60-9985-4C4236D7FE16}" type="slidenum">
              <a:rPr lang="ru-RU" smtClean="0"/>
              <a:t>‹#›</a:t>
            </a:fld>
            <a:endParaRPr lang="ru-RU"/>
          </a:p>
        </p:txBody>
      </p:sp>
    </p:spTree>
    <p:extLst>
      <p:ext uri="{BB962C8B-B14F-4D97-AF65-F5344CB8AC3E}">
        <p14:creationId xmlns:p14="http://schemas.microsoft.com/office/powerpoint/2010/main" val="62776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73A3E3B-5340-48C2-BBF1-E251CA96180E}" type="datetimeFigureOut">
              <a:rPr lang="ru-RU" smtClean="0"/>
              <a:t>14.12.2024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D82719E-75ED-4A60-9985-4C4236D7FE16}" type="slidenum">
              <a:rPr lang="ru-RU" smtClean="0"/>
              <a:t>‹#›</a:t>
            </a:fld>
            <a:endParaRPr lang="ru-RU"/>
          </a:p>
        </p:txBody>
      </p:sp>
    </p:spTree>
    <p:extLst>
      <p:ext uri="{BB962C8B-B14F-4D97-AF65-F5344CB8AC3E}">
        <p14:creationId xmlns:p14="http://schemas.microsoft.com/office/powerpoint/2010/main" val="10051062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73A3E3B-5340-48C2-BBF1-E251CA96180E}" type="datetimeFigureOut">
              <a:rPr lang="ru-RU" smtClean="0"/>
              <a:t>14.12.2024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D82719E-75ED-4A60-9985-4C4236D7FE16}" type="slidenum">
              <a:rPr lang="ru-RU" smtClean="0"/>
              <a:t>‹#›</a:t>
            </a:fld>
            <a:endParaRPr lang="ru-RU"/>
          </a:p>
        </p:txBody>
      </p:sp>
    </p:spTree>
    <p:extLst>
      <p:ext uri="{BB962C8B-B14F-4D97-AF65-F5344CB8AC3E}">
        <p14:creationId xmlns:p14="http://schemas.microsoft.com/office/powerpoint/2010/main" val="3637971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273A3E3B-5340-48C2-BBF1-E251CA96180E}" type="datetimeFigureOut">
              <a:rPr lang="ru-RU" smtClean="0"/>
              <a:t>14.12.2024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D82719E-75ED-4A60-9985-4C4236D7FE16}" type="slidenum">
              <a:rPr lang="ru-RU" smtClean="0"/>
              <a:t>‹#›</a:t>
            </a:fld>
            <a:endParaRPr lang="ru-RU"/>
          </a:p>
        </p:txBody>
      </p:sp>
    </p:spTree>
    <p:extLst>
      <p:ext uri="{BB962C8B-B14F-4D97-AF65-F5344CB8AC3E}">
        <p14:creationId xmlns:p14="http://schemas.microsoft.com/office/powerpoint/2010/main" val="3041459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273A3E3B-5340-48C2-BBF1-E251CA96180E}" type="datetimeFigureOut">
              <a:rPr lang="ru-RU" smtClean="0"/>
              <a:t>14.12.2024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D82719E-75ED-4A60-9985-4C4236D7FE16}" type="slidenum">
              <a:rPr lang="ru-RU" smtClean="0"/>
              <a:t>‹#›</a:t>
            </a:fld>
            <a:endParaRPr lang="ru-RU"/>
          </a:p>
        </p:txBody>
      </p:sp>
    </p:spTree>
    <p:extLst>
      <p:ext uri="{BB962C8B-B14F-4D97-AF65-F5344CB8AC3E}">
        <p14:creationId xmlns:p14="http://schemas.microsoft.com/office/powerpoint/2010/main" val="21065928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273A3E3B-5340-48C2-BBF1-E251CA96180E}" type="datetimeFigureOut">
              <a:rPr lang="ru-RU" smtClean="0"/>
              <a:t>14.12.2024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D82719E-75ED-4A60-9985-4C4236D7FE16}" type="slidenum">
              <a:rPr lang="ru-RU" smtClean="0"/>
              <a:t>‹#›</a:t>
            </a:fld>
            <a:endParaRPr lang="ru-RU"/>
          </a:p>
        </p:txBody>
      </p:sp>
    </p:spTree>
    <p:extLst>
      <p:ext uri="{BB962C8B-B14F-4D97-AF65-F5344CB8AC3E}">
        <p14:creationId xmlns:p14="http://schemas.microsoft.com/office/powerpoint/2010/main" val="1669166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3A3E3B-5340-48C2-BBF1-E251CA96180E}" type="datetimeFigureOut">
              <a:rPr lang="ru-RU" smtClean="0"/>
              <a:t>14.12.2024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1D82719E-75ED-4A60-9985-4C4236D7FE16}" type="slidenum">
              <a:rPr lang="ru-RU" smtClean="0"/>
              <a:t>‹#›</a:t>
            </a:fld>
            <a:endParaRPr lang="ru-RU"/>
          </a:p>
        </p:txBody>
      </p:sp>
    </p:spTree>
    <p:extLst>
      <p:ext uri="{BB962C8B-B14F-4D97-AF65-F5344CB8AC3E}">
        <p14:creationId xmlns:p14="http://schemas.microsoft.com/office/powerpoint/2010/main" val="25161199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273A3E3B-5340-48C2-BBF1-E251CA96180E}" type="datetimeFigureOut">
              <a:rPr lang="ru-RU" smtClean="0"/>
              <a:t>14.12.2024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D82719E-75ED-4A60-9985-4C4236D7FE16}" type="slidenum">
              <a:rPr lang="ru-RU" smtClean="0"/>
              <a:t>‹#›</a:t>
            </a:fld>
            <a:endParaRPr lang="ru-RU"/>
          </a:p>
        </p:txBody>
      </p:sp>
    </p:spTree>
    <p:extLst>
      <p:ext uri="{BB962C8B-B14F-4D97-AF65-F5344CB8AC3E}">
        <p14:creationId xmlns:p14="http://schemas.microsoft.com/office/powerpoint/2010/main" val="1962828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273A3E3B-5340-48C2-BBF1-E251CA96180E}" type="datetimeFigureOut">
              <a:rPr lang="ru-RU" smtClean="0"/>
              <a:t>14.12.2024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D82719E-75ED-4A60-9985-4C4236D7FE16}" type="slidenum">
              <a:rPr lang="ru-RU" smtClean="0"/>
              <a:t>‹#›</a:t>
            </a:fld>
            <a:endParaRPr lang="ru-RU"/>
          </a:p>
        </p:txBody>
      </p:sp>
    </p:spTree>
    <p:extLst>
      <p:ext uri="{BB962C8B-B14F-4D97-AF65-F5344CB8AC3E}">
        <p14:creationId xmlns:p14="http://schemas.microsoft.com/office/powerpoint/2010/main" val="772030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3A3E3B-5340-48C2-BBF1-E251CA96180E}" type="datetimeFigureOut">
              <a:rPr lang="ru-RU" smtClean="0"/>
              <a:t>14.12.2024</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82719E-75ED-4A60-9985-4C4236D7FE16}" type="slidenum">
              <a:rPr lang="ru-RU" smtClean="0"/>
              <a:t>‹#›</a:t>
            </a:fld>
            <a:endParaRPr lang="ru-RU"/>
          </a:p>
        </p:txBody>
      </p:sp>
    </p:spTree>
    <p:extLst>
      <p:ext uri="{BB962C8B-B14F-4D97-AF65-F5344CB8AC3E}">
        <p14:creationId xmlns:p14="http://schemas.microsoft.com/office/powerpoint/2010/main" val="27516644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e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e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1.jpeg"/><Relationship Id="rId4" Type="http://schemas.openxmlformats.org/officeDocument/2006/relationships/image" Target="../media/image20.jpe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jpeg"/><Relationship Id="rId1" Type="http://schemas.openxmlformats.org/officeDocument/2006/relationships/slideLayout" Target="../slideLayouts/slideLayout1.xml"/><Relationship Id="rId5" Type="http://schemas.openxmlformats.org/officeDocument/2006/relationships/image" Target="../media/image24.jpe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comments" Target="../comments/commen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7152770" y="1"/>
            <a:ext cx="1999211" cy="6857999"/>
          </a:xfrm>
          <a:prstGeom prst="rect">
            <a:avLst/>
          </a:prstGeom>
          <a:solidFill>
            <a:srgbClr val="005BAA"/>
          </a:solidFill>
          <a:ln>
            <a:noFill/>
          </a:ln>
          <a:effectLst>
            <a:glow rad="25400">
              <a:schemeClr val="tx1">
                <a:lumMod val="50000"/>
                <a:lumOff val="5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43994" y="367314"/>
            <a:ext cx="1816760" cy="1498376"/>
          </a:xfrm>
          <a:prstGeom prst="rect">
            <a:avLst/>
          </a:prstGeom>
          <a:ln>
            <a:noFill/>
          </a:ln>
          <a:effectLst>
            <a:outerShdw blurRad="190500" algn="tl" rotWithShape="0">
              <a:srgbClr val="000000">
                <a:alpha val="70000"/>
              </a:srgbClr>
            </a:outerShdw>
          </a:effectLst>
        </p:spPr>
      </p:pic>
      <p:sp>
        <p:nvSpPr>
          <p:cNvPr id="17" name="Овал 16"/>
          <p:cNvSpPr/>
          <p:nvPr/>
        </p:nvSpPr>
        <p:spPr>
          <a:xfrm>
            <a:off x="6392035" y="4093320"/>
            <a:ext cx="2664000" cy="2664000"/>
          </a:xfrm>
          <a:prstGeom prst="ellipse">
            <a:avLst/>
          </a:prstGeom>
          <a:solidFill>
            <a:schemeClr val="bg1"/>
          </a:solidFill>
          <a:ln w="76200">
            <a:noFill/>
          </a:ln>
          <a:effectLst>
            <a:glow rad="25400">
              <a:schemeClr val="tx1">
                <a:lumMod val="50000"/>
                <a:lumOff val="50000"/>
                <a:alpha val="39000"/>
              </a:schemeClr>
            </a:glow>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Овал 18"/>
          <p:cNvSpPr/>
          <p:nvPr/>
        </p:nvSpPr>
        <p:spPr>
          <a:xfrm>
            <a:off x="6572035" y="4273320"/>
            <a:ext cx="2304000" cy="2304000"/>
          </a:xfrm>
          <a:prstGeom prst="ellipse">
            <a:avLst/>
          </a:prstGeom>
          <a:solidFill>
            <a:srgbClr val="005BAA"/>
          </a:solidFill>
          <a:ln w="762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75825" y="4774883"/>
            <a:ext cx="1696419" cy="1327632"/>
          </a:xfrm>
          <a:prstGeom prst="rect">
            <a:avLst/>
          </a:prstGeom>
          <a:ln>
            <a:noFill/>
          </a:ln>
          <a:effectLst>
            <a:glow rad="25400">
              <a:schemeClr val="tx1">
                <a:lumMod val="50000"/>
                <a:lumOff val="50000"/>
                <a:alpha val="40000"/>
              </a:schemeClr>
            </a:glow>
            <a:outerShdw blurRad="190500" algn="tl" rotWithShape="0">
              <a:srgbClr val="000000">
                <a:alpha val="70000"/>
              </a:srgbClr>
            </a:outerShdw>
          </a:effectLst>
        </p:spPr>
      </p:pic>
      <p:sp>
        <p:nvSpPr>
          <p:cNvPr id="22" name="Заголовок 21"/>
          <p:cNvSpPr>
            <a:spLocks noGrp="1"/>
          </p:cNvSpPr>
          <p:nvPr>
            <p:ph type="ctrTitle"/>
          </p:nvPr>
        </p:nvSpPr>
        <p:spPr>
          <a:xfrm>
            <a:off x="-2" y="0"/>
            <a:ext cx="7152770" cy="6857999"/>
          </a:xfrm>
        </p:spPr>
        <p:txBody>
          <a:bodyPr anchor="ctr">
            <a:normAutofit/>
          </a:bodyPr>
          <a:lstStyle/>
          <a:p>
            <a:r>
              <a:rPr lang="ru-RU" b="1" dirty="0">
                <a:solidFill>
                  <a:srgbClr val="005BAA"/>
                </a:solidFill>
                <a:effectLst>
                  <a:outerShdw blurRad="38100" dist="38100" dir="2700000" algn="tl">
                    <a:srgbClr val="000000">
                      <a:alpha val="43137"/>
                    </a:srgbClr>
                  </a:outerShdw>
                </a:effectLst>
                <a:latin typeface="Segoe UI Semibold" panose="020B0702040204020203" pitchFamily="34" charset="0"/>
                <a:ea typeface="Microsoft YaHei UI" panose="020B0503020204020204" pitchFamily="34" charset="-122"/>
                <a:cs typeface="Segoe UI Semibold" panose="020B0702040204020203" pitchFamily="34" charset="0"/>
              </a:rPr>
              <a:t>ИСТОРИЯ </a:t>
            </a:r>
            <a:br>
              <a:rPr lang="ru-RU" b="1" dirty="0">
                <a:solidFill>
                  <a:srgbClr val="005BAA"/>
                </a:solidFill>
                <a:effectLst>
                  <a:outerShdw blurRad="38100" dist="38100" dir="2700000" algn="tl">
                    <a:srgbClr val="000000">
                      <a:alpha val="43137"/>
                    </a:srgbClr>
                  </a:outerShdw>
                </a:effectLst>
                <a:latin typeface="Segoe UI Semibold" panose="020B0702040204020203" pitchFamily="34" charset="0"/>
                <a:ea typeface="Microsoft YaHei UI" panose="020B0503020204020204" pitchFamily="34" charset="-122"/>
                <a:cs typeface="Segoe UI Semibold" panose="020B0702040204020203" pitchFamily="34" charset="0"/>
              </a:rPr>
            </a:br>
            <a:r>
              <a:rPr lang="ru-RU" b="1" dirty="0">
                <a:solidFill>
                  <a:srgbClr val="005BAA"/>
                </a:solidFill>
                <a:effectLst>
                  <a:outerShdw blurRad="38100" dist="38100" dir="2700000" algn="tl">
                    <a:srgbClr val="000000">
                      <a:alpha val="43137"/>
                    </a:srgbClr>
                  </a:outerShdw>
                </a:effectLst>
                <a:latin typeface="Segoe UI Semibold" panose="020B0702040204020203" pitchFamily="34" charset="0"/>
                <a:ea typeface="Microsoft YaHei UI" panose="020B0503020204020204" pitchFamily="34" charset="-122"/>
                <a:cs typeface="Segoe UI Semibold" panose="020B0702040204020203" pitchFamily="34" charset="0"/>
              </a:rPr>
              <a:t>ПРАВИЛ ДОРОЖНОГО ДВИЖЕНИЯ</a:t>
            </a:r>
            <a:endParaRPr lang="ru-RU"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55887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2000" fill="hold"/>
                                        <p:tgtEl>
                                          <p:spTgt spid="22"/>
                                        </p:tgtEl>
                                        <p:attrNameLst>
                                          <p:attrName>ppt_w</p:attrName>
                                        </p:attrNameLst>
                                      </p:cBhvr>
                                      <p:tavLst>
                                        <p:tav tm="0">
                                          <p:val>
                                            <p:fltVal val="0"/>
                                          </p:val>
                                        </p:tav>
                                        <p:tav tm="100000">
                                          <p:val>
                                            <p:strVal val="#ppt_w"/>
                                          </p:val>
                                        </p:tav>
                                      </p:tavLst>
                                    </p:anim>
                                    <p:anim calcmode="lin" valueType="num">
                                      <p:cBhvr>
                                        <p:cTn id="8" dur="2000" fill="hold"/>
                                        <p:tgtEl>
                                          <p:spTgt spid="22"/>
                                        </p:tgtEl>
                                        <p:attrNameLst>
                                          <p:attrName>ppt_h</p:attrName>
                                        </p:attrNameLst>
                                      </p:cBhvr>
                                      <p:tavLst>
                                        <p:tav tm="0">
                                          <p:val>
                                            <p:fltVal val="0"/>
                                          </p:val>
                                        </p:tav>
                                        <p:tav tm="100000">
                                          <p:val>
                                            <p:strVal val="#ppt_h"/>
                                          </p:val>
                                        </p:tav>
                                      </p:tavLst>
                                    </p:anim>
                                    <p:animEffect transition="in" filter="fade">
                                      <p:cBhvr>
                                        <p:cTn id="9" dur="2000"/>
                                        <p:tgtEl>
                                          <p:spTgt spid="22"/>
                                        </p:tgtEl>
                                      </p:cBhvr>
                                    </p:animEffect>
                                  </p:childTnLst>
                                </p:cTn>
                              </p:par>
                              <p:par>
                                <p:cTn id="10" presetID="53" presetClass="entr" presetSubtype="16"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2000" fill="hold"/>
                                        <p:tgtEl>
                                          <p:spTgt spid="8"/>
                                        </p:tgtEl>
                                        <p:attrNameLst>
                                          <p:attrName>ppt_w</p:attrName>
                                        </p:attrNameLst>
                                      </p:cBhvr>
                                      <p:tavLst>
                                        <p:tav tm="0">
                                          <p:val>
                                            <p:fltVal val="0"/>
                                          </p:val>
                                        </p:tav>
                                        <p:tav tm="100000">
                                          <p:val>
                                            <p:strVal val="#ppt_w"/>
                                          </p:val>
                                        </p:tav>
                                      </p:tavLst>
                                    </p:anim>
                                    <p:anim calcmode="lin" valueType="num">
                                      <p:cBhvr>
                                        <p:cTn id="13" dur="2000" fill="hold"/>
                                        <p:tgtEl>
                                          <p:spTgt spid="8"/>
                                        </p:tgtEl>
                                        <p:attrNameLst>
                                          <p:attrName>ppt_h</p:attrName>
                                        </p:attrNameLst>
                                      </p:cBhvr>
                                      <p:tavLst>
                                        <p:tav tm="0">
                                          <p:val>
                                            <p:fltVal val="0"/>
                                          </p:val>
                                        </p:tav>
                                        <p:tav tm="100000">
                                          <p:val>
                                            <p:strVal val="#ppt_h"/>
                                          </p:val>
                                        </p:tav>
                                      </p:tavLst>
                                    </p:anim>
                                    <p:animEffect transition="in" filter="fade">
                                      <p:cBhvr>
                                        <p:cTn id="14"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3766" y="1974115"/>
            <a:ext cx="6346560" cy="3763184"/>
          </a:xfrm>
          <a:prstGeom prst="rect">
            <a:avLst/>
          </a:prstGeom>
          <a:ln>
            <a:noFill/>
          </a:ln>
          <a:effectLst>
            <a:outerShdw blurRad="190500" algn="tl" rotWithShape="0">
              <a:srgbClr val="000000">
                <a:alpha val="70000"/>
              </a:srgbClr>
            </a:outerShdw>
          </a:effectLst>
        </p:spPr>
      </p:pic>
      <p:sp>
        <p:nvSpPr>
          <p:cNvPr id="11" name="Прямоугольник 10"/>
          <p:cNvSpPr/>
          <p:nvPr/>
        </p:nvSpPr>
        <p:spPr>
          <a:xfrm>
            <a:off x="97171" y="5761682"/>
            <a:ext cx="7146823" cy="1015663"/>
          </a:xfrm>
          <a:prstGeom prst="rect">
            <a:avLst/>
          </a:prstGeom>
        </p:spPr>
        <p:txBody>
          <a:bodyPr wrap="square">
            <a:spAutoFit/>
          </a:bodyPr>
          <a:lstStyle/>
          <a:p>
            <a:pPr algn="ctr"/>
            <a:r>
              <a:rPr lang="ru-RU" sz="2000" dirty="0">
                <a:latin typeface="Segoe UI" panose="020B0502040204020203" pitchFamily="34" charset="0"/>
                <a:ea typeface="Times New Roman" panose="02020603050405020304" pitchFamily="18" charset="0"/>
                <a:cs typeface="Segoe UI" panose="020B0502040204020203" pitchFamily="34" charset="0"/>
              </a:rPr>
              <a:t>Вместе с дорожным знаком </a:t>
            </a:r>
            <a:br>
              <a:rPr lang="ru-RU" sz="2000" dirty="0">
                <a:latin typeface="Segoe UI" panose="020B0502040204020203" pitchFamily="34" charset="0"/>
                <a:ea typeface="Times New Roman" panose="02020603050405020304" pitchFamily="18" charset="0"/>
                <a:cs typeface="Segoe UI" panose="020B0502040204020203" pitchFamily="34" charset="0"/>
              </a:rPr>
            </a:br>
            <a:r>
              <a:rPr lang="ru-RU" sz="2000" dirty="0">
                <a:latin typeface="Segoe UI" panose="020B0502040204020203" pitchFamily="34" charset="0"/>
                <a:ea typeface="Times New Roman" panose="02020603050405020304" pitchFamily="18" charset="0"/>
                <a:cs typeface="Segoe UI" panose="020B0502040204020203" pitchFamily="34" charset="0"/>
              </a:rPr>
              <a:t>«Пешеходный переход» располагается </a:t>
            </a:r>
            <a:br>
              <a:rPr lang="ru-RU" sz="2000" dirty="0">
                <a:latin typeface="Segoe UI" panose="020B0502040204020203" pitchFamily="34" charset="0"/>
                <a:ea typeface="Times New Roman" panose="02020603050405020304" pitchFamily="18" charset="0"/>
                <a:cs typeface="Segoe UI" panose="020B0502040204020203" pitchFamily="34" charset="0"/>
              </a:rPr>
            </a:br>
            <a:r>
              <a:rPr lang="ru-RU" sz="2000" dirty="0">
                <a:latin typeface="Segoe UI" panose="020B0502040204020203" pitchFamily="34" charset="0"/>
                <a:ea typeface="Times New Roman" panose="02020603050405020304" pitchFamily="18" charset="0"/>
                <a:cs typeface="Segoe UI" panose="020B0502040204020203" pitchFamily="34" charset="0"/>
              </a:rPr>
              <a:t>светофор и дорожная разметка.</a:t>
            </a:r>
            <a:endParaRPr lang="ru-RU" sz="2000" dirty="0">
              <a:solidFill>
                <a:srgbClr val="D7181E"/>
              </a:solidFill>
              <a:latin typeface="Segoe UI" panose="020B0502040204020203" pitchFamily="34" charset="0"/>
              <a:cs typeface="Segoe UI" panose="020B0502040204020203" pitchFamily="34" charset="0"/>
            </a:endParaRPr>
          </a:p>
        </p:txBody>
      </p:sp>
      <p:sp>
        <p:nvSpPr>
          <p:cNvPr id="13" name="Прямоугольник 12"/>
          <p:cNvSpPr/>
          <p:nvPr/>
        </p:nvSpPr>
        <p:spPr>
          <a:xfrm>
            <a:off x="2200495" y="443651"/>
            <a:ext cx="4474501" cy="1200329"/>
          </a:xfrm>
          <a:prstGeom prst="rect">
            <a:avLst/>
          </a:prstGeom>
        </p:spPr>
        <p:txBody>
          <a:bodyPr wrap="square">
            <a:spAutoFit/>
          </a:bodyPr>
          <a:lstStyle/>
          <a:p>
            <a:r>
              <a:rPr lang="ru-RU" sz="2400" dirty="0">
                <a:solidFill>
                  <a:srgbClr val="005BAA"/>
                </a:solidFill>
                <a:latin typeface="Segoe UI Semibold" panose="020B0702040204020203" pitchFamily="34" charset="0"/>
                <a:cs typeface="Segoe UI Semibold" panose="020B0702040204020203" pitchFamily="34" charset="0"/>
              </a:rPr>
              <a:t>ДОРОЖНЫЙ ЗНАК </a:t>
            </a:r>
            <a:br>
              <a:rPr lang="ru-RU" sz="2400" dirty="0">
                <a:solidFill>
                  <a:srgbClr val="005BAA"/>
                </a:solidFill>
                <a:latin typeface="Segoe UI Semibold" panose="020B0702040204020203" pitchFamily="34" charset="0"/>
                <a:cs typeface="Segoe UI Semibold" panose="020B0702040204020203" pitchFamily="34" charset="0"/>
              </a:rPr>
            </a:br>
            <a:r>
              <a:rPr lang="ru-RU" sz="2400" dirty="0">
                <a:solidFill>
                  <a:srgbClr val="005BAA"/>
                </a:solidFill>
                <a:latin typeface="Segoe UI Semibold" panose="020B0702040204020203" pitchFamily="34" charset="0"/>
                <a:cs typeface="Segoe UI Semibold" panose="020B0702040204020203" pitchFamily="34" charset="0"/>
              </a:rPr>
              <a:t>«ПЕШЕХОДНЫЙ ПЕРЕХОД» - </a:t>
            </a:r>
            <a:br>
              <a:rPr lang="ru-RU" sz="2400" dirty="0">
                <a:solidFill>
                  <a:srgbClr val="005BAA"/>
                </a:solidFill>
                <a:latin typeface="Segoe UI Semibold" panose="020B0702040204020203" pitchFamily="34" charset="0"/>
                <a:cs typeface="Segoe UI Semibold" panose="020B0702040204020203" pitchFamily="34" charset="0"/>
              </a:rPr>
            </a:br>
            <a:r>
              <a:rPr lang="ru-RU" sz="2400" dirty="0">
                <a:solidFill>
                  <a:srgbClr val="005BAA"/>
                </a:solidFill>
                <a:latin typeface="Segoe UI Semibold" panose="020B0702040204020203" pitchFamily="34" charset="0"/>
                <a:cs typeface="Segoe UI Semibold" panose="020B0702040204020203" pitchFamily="34" charset="0"/>
              </a:rPr>
              <a:t>«ЗНАК НЕ ОДИНОЧКА»!</a:t>
            </a:r>
          </a:p>
        </p:txBody>
      </p:sp>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1231" y="247425"/>
            <a:ext cx="1618265" cy="1618265"/>
          </a:xfrm>
          <a:prstGeom prst="rect">
            <a:avLst/>
          </a:prstGeom>
        </p:spPr>
      </p:pic>
      <p:grpSp>
        <p:nvGrpSpPr>
          <p:cNvPr id="14" name="Группа 13"/>
          <p:cNvGrpSpPr/>
          <p:nvPr/>
        </p:nvGrpSpPr>
        <p:grpSpPr>
          <a:xfrm>
            <a:off x="6392035" y="1"/>
            <a:ext cx="2754000" cy="6857999"/>
            <a:chOff x="6392035" y="1"/>
            <a:chExt cx="2754000" cy="6857999"/>
          </a:xfrm>
        </p:grpSpPr>
        <p:sp>
          <p:nvSpPr>
            <p:cNvPr id="15" name="Прямоугольник 14"/>
            <p:cNvSpPr/>
            <p:nvPr/>
          </p:nvSpPr>
          <p:spPr>
            <a:xfrm>
              <a:off x="7146824" y="1"/>
              <a:ext cx="1999211" cy="6857999"/>
            </a:xfrm>
            <a:prstGeom prst="rect">
              <a:avLst/>
            </a:prstGeom>
            <a:solidFill>
              <a:srgbClr val="005BAA"/>
            </a:solidFill>
            <a:ln>
              <a:noFill/>
            </a:ln>
            <a:effectLst>
              <a:glow rad="25400">
                <a:schemeClr val="tx1">
                  <a:lumMod val="50000"/>
                  <a:lumOff val="5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6" name="Рисунок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43994" y="367314"/>
              <a:ext cx="1816760" cy="1498376"/>
            </a:xfrm>
            <a:prstGeom prst="rect">
              <a:avLst/>
            </a:prstGeom>
            <a:ln>
              <a:noFill/>
            </a:ln>
            <a:effectLst>
              <a:outerShdw blurRad="190500" algn="tl" rotWithShape="0">
                <a:srgbClr val="000000">
                  <a:alpha val="70000"/>
                </a:srgbClr>
              </a:outerShdw>
            </a:effectLst>
          </p:spPr>
        </p:pic>
        <p:sp>
          <p:nvSpPr>
            <p:cNvPr id="17" name="Овал 16"/>
            <p:cNvSpPr/>
            <p:nvPr/>
          </p:nvSpPr>
          <p:spPr>
            <a:xfrm>
              <a:off x="6392035" y="4093320"/>
              <a:ext cx="2664000" cy="2664000"/>
            </a:xfrm>
            <a:prstGeom prst="ellipse">
              <a:avLst/>
            </a:prstGeom>
            <a:solidFill>
              <a:schemeClr val="bg1"/>
            </a:solidFill>
            <a:ln w="76200">
              <a:noFill/>
            </a:ln>
            <a:effectLst>
              <a:glow rad="25400">
                <a:schemeClr val="tx1">
                  <a:lumMod val="50000"/>
                  <a:lumOff val="50000"/>
                  <a:alpha val="39000"/>
                </a:schemeClr>
              </a:glow>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Овал 22"/>
            <p:cNvSpPr/>
            <p:nvPr/>
          </p:nvSpPr>
          <p:spPr>
            <a:xfrm>
              <a:off x="6572035" y="4273320"/>
              <a:ext cx="2304000" cy="2304000"/>
            </a:xfrm>
            <a:prstGeom prst="ellipse">
              <a:avLst/>
            </a:prstGeom>
            <a:solidFill>
              <a:srgbClr val="005BAA"/>
            </a:solidFill>
            <a:ln w="762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pic>
          <p:nvPicPr>
            <p:cNvPr id="24" name="Рисунок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75825" y="4774883"/>
              <a:ext cx="1696419" cy="1327632"/>
            </a:xfrm>
            <a:prstGeom prst="rect">
              <a:avLst/>
            </a:prstGeom>
            <a:ln>
              <a:noFill/>
            </a:ln>
            <a:effectLst>
              <a:glow rad="25400">
                <a:schemeClr val="tx1">
                  <a:lumMod val="50000"/>
                  <a:lumOff val="50000"/>
                  <a:alpha val="40000"/>
                </a:schemeClr>
              </a:glow>
              <a:outerShdw blurRad="190500" algn="tl" rotWithShape="0">
                <a:srgbClr val="000000">
                  <a:alpha val="70000"/>
                </a:srgbClr>
              </a:outerShdw>
            </a:effectLst>
          </p:spPr>
        </p:pic>
      </p:grpSp>
    </p:spTree>
    <p:extLst>
      <p:ext uri="{BB962C8B-B14F-4D97-AF65-F5344CB8AC3E}">
        <p14:creationId xmlns:p14="http://schemas.microsoft.com/office/powerpoint/2010/main" val="4231570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2000"/>
                                        <p:tgtEl>
                                          <p:spTgt spid="13"/>
                                        </p:tgtEl>
                                      </p:cBhvr>
                                    </p:animEffect>
                                  </p:childTnLst>
                                </p:cTn>
                              </p:par>
                            </p:childTnLst>
                          </p:cTn>
                        </p:par>
                        <p:par>
                          <p:cTn id="11" fill="hold">
                            <p:stCondLst>
                              <p:cond delay="2000"/>
                            </p:stCondLst>
                            <p:childTnLst>
                              <p:par>
                                <p:cTn id="12" presetID="10" presetClass="entr" presetSubtype="0" fill="hold" nodeType="after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Рисунок 2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58600" y="2172466"/>
            <a:ext cx="2710008" cy="2710008"/>
          </a:xfrm>
          <a:prstGeom prst="rect">
            <a:avLst/>
          </a:prstGeom>
          <a:ln>
            <a:noFill/>
          </a:ln>
          <a:effectLst>
            <a:outerShdw blurRad="190500" algn="tl" rotWithShape="0">
              <a:srgbClr val="000000">
                <a:alpha val="70000"/>
              </a:srgbClr>
            </a:outerShdw>
          </a:effectLst>
        </p:spPr>
      </p:pic>
      <p:sp>
        <p:nvSpPr>
          <p:cNvPr id="11" name="Прямоугольник 10"/>
          <p:cNvSpPr/>
          <p:nvPr/>
        </p:nvSpPr>
        <p:spPr>
          <a:xfrm>
            <a:off x="0" y="5166490"/>
            <a:ext cx="7146824" cy="1323439"/>
          </a:xfrm>
          <a:prstGeom prst="rect">
            <a:avLst/>
          </a:prstGeom>
        </p:spPr>
        <p:txBody>
          <a:bodyPr wrap="square">
            <a:spAutoFit/>
          </a:bodyPr>
          <a:lstStyle/>
          <a:p>
            <a:pPr algn="ctr"/>
            <a:r>
              <a:rPr lang="ru-RU" sz="2000" dirty="0">
                <a:latin typeface="Segoe UI" panose="020B0502040204020203" pitchFamily="34" charset="0"/>
                <a:ea typeface="Times New Roman" panose="02020603050405020304" pitchFamily="18" charset="0"/>
                <a:cs typeface="Segoe UI" panose="020B0502040204020203" pitchFamily="34" charset="0"/>
              </a:rPr>
              <a:t>Вместе с дорожным знаком </a:t>
            </a:r>
            <a:br>
              <a:rPr lang="ru-RU" sz="2000" dirty="0">
                <a:latin typeface="Segoe UI" panose="020B0502040204020203" pitchFamily="34" charset="0"/>
                <a:ea typeface="Times New Roman" panose="02020603050405020304" pitchFamily="18" charset="0"/>
                <a:cs typeface="Segoe UI" panose="020B0502040204020203" pitchFamily="34" charset="0"/>
              </a:rPr>
            </a:br>
            <a:r>
              <a:rPr lang="ru-RU" sz="2000" dirty="0">
                <a:latin typeface="Segoe UI" panose="020B0502040204020203" pitchFamily="34" charset="0"/>
                <a:ea typeface="Times New Roman" panose="02020603050405020304" pitchFamily="18" charset="0"/>
                <a:cs typeface="Segoe UI" panose="020B0502040204020203" pitchFamily="34" charset="0"/>
              </a:rPr>
              <a:t>«Пешеходный переход» появились и такие </a:t>
            </a:r>
            <a:br>
              <a:rPr lang="ru-RU" sz="2000" dirty="0">
                <a:latin typeface="Segoe UI" panose="020B0502040204020203" pitchFamily="34" charset="0"/>
                <a:ea typeface="Times New Roman" panose="02020603050405020304" pitchFamily="18" charset="0"/>
                <a:cs typeface="Segoe UI" panose="020B0502040204020203" pitchFamily="34" charset="0"/>
              </a:rPr>
            </a:br>
            <a:r>
              <a:rPr lang="ru-RU" sz="2000" dirty="0">
                <a:latin typeface="Segoe UI" panose="020B0502040204020203" pitchFamily="34" charset="0"/>
                <a:ea typeface="Times New Roman" panose="02020603050405020304" pitchFamily="18" charset="0"/>
                <a:cs typeface="Segoe UI" panose="020B0502040204020203" pitchFamily="34" charset="0"/>
              </a:rPr>
              <a:t>как «Подземный пешеходный переход» </a:t>
            </a:r>
            <a:br>
              <a:rPr lang="ru-RU" sz="2000" dirty="0">
                <a:latin typeface="Segoe UI" panose="020B0502040204020203" pitchFamily="34" charset="0"/>
                <a:ea typeface="Times New Roman" panose="02020603050405020304" pitchFamily="18" charset="0"/>
                <a:cs typeface="Segoe UI" panose="020B0502040204020203" pitchFamily="34" charset="0"/>
              </a:rPr>
            </a:br>
            <a:r>
              <a:rPr lang="ru-RU" sz="2000" dirty="0">
                <a:latin typeface="Segoe UI" panose="020B0502040204020203" pitchFamily="34" charset="0"/>
                <a:ea typeface="Times New Roman" panose="02020603050405020304" pitchFamily="18" charset="0"/>
                <a:cs typeface="Segoe UI" panose="020B0502040204020203" pitchFamily="34" charset="0"/>
              </a:rPr>
              <a:t>и «Надземный пешеходный переход».</a:t>
            </a:r>
            <a:endParaRPr lang="ru-RU" sz="2000" dirty="0">
              <a:solidFill>
                <a:srgbClr val="D7181E"/>
              </a:solidFill>
              <a:latin typeface="Segoe UI" panose="020B0502040204020203" pitchFamily="34" charset="0"/>
              <a:cs typeface="Segoe UI" panose="020B0502040204020203" pitchFamily="34" charset="0"/>
            </a:endParaRPr>
          </a:p>
        </p:txBody>
      </p:sp>
      <p:pic>
        <p:nvPicPr>
          <p:cNvPr id="12" name="Рисунок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7729" y="2172466"/>
            <a:ext cx="2712017" cy="2712017"/>
          </a:xfrm>
          <a:prstGeom prst="rect">
            <a:avLst/>
          </a:prstGeom>
          <a:ln>
            <a:noFill/>
          </a:ln>
          <a:effectLst>
            <a:outerShdw blurRad="190500" algn="tl" rotWithShape="0">
              <a:srgbClr val="000000">
                <a:alpha val="70000"/>
              </a:srgbClr>
            </a:outerShdw>
          </a:effectLst>
        </p:spPr>
      </p:pic>
      <p:sp>
        <p:nvSpPr>
          <p:cNvPr id="15" name="Прямоугольник 14"/>
          <p:cNvSpPr/>
          <p:nvPr/>
        </p:nvSpPr>
        <p:spPr>
          <a:xfrm>
            <a:off x="2200495" y="443651"/>
            <a:ext cx="4474501" cy="1200329"/>
          </a:xfrm>
          <a:prstGeom prst="rect">
            <a:avLst/>
          </a:prstGeom>
        </p:spPr>
        <p:txBody>
          <a:bodyPr wrap="square">
            <a:spAutoFit/>
          </a:bodyPr>
          <a:lstStyle/>
          <a:p>
            <a:r>
              <a:rPr lang="ru-RU" sz="2400" dirty="0">
                <a:solidFill>
                  <a:srgbClr val="005BAA"/>
                </a:solidFill>
                <a:latin typeface="Segoe UI Semibold" panose="020B0702040204020203" pitchFamily="34" charset="0"/>
                <a:cs typeface="Segoe UI Semibold" panose="020B0702040204020203" pitchFamily="34" charset="0"/>
              </a:rPr>
              <a:t>ДОРОЖНЫЙ ЗНАК </a:t>
            </a:r>
            <a:br>
              <a:rPr lang="ru-RU" sz="2400" dirty="0">
                <a:solidFill>
                  <a:srgbClr val="005BAA"/>
                </a:solidFill>
                <a:latin typeface="Segoe UI Semibold" panose="020B0702040204020203" pitchFamily="34" charset="0"/>
                <a:cs typeface="Segoe UI Semibold" panose="020B0702040204020203" pitchFamily="34" charset="0"/>
              </a:rPr>
            </a:br>
            <a:r>
              <a:rPr lang="ru-RU" sz="2400" dirty="0">
                <a:solidFill>
                  <a:srgbClr val="005BAA"/>
                </a:solidFill>
                <a:latin typeface="Segoe UI Semibold" panose="020B0702040204020203" pitchFamily="34" charset="0"/>
                <a:cs typeface="Segoe UI Semibold" panose="020B0702040204020203" pitchFamily="34" charset="0"/>
              </a:rPr>
              <a:t>«ПЕШЕХОДНЫЙ ПЕРЕХОД» - </a:t>
            </a:r>
            <a:br>
              <a:rPr lang="ru-RU" sz="2400" dirty="0">
                <a:solidFill>
                  <a:srgbClr val="005BAA"/>
                </a:solidFill>
                <a:latin typeface="Segoe UI Semibold" panose="020B0702040204020203" pitchFamily="34" charset="0"/>
                <a:cs typeface="Segoe UI Semibold" panose="020B0702040204020203" pitchFamily="34" charset="0"/>
              </a:rPr>
            </a:br>
            <a:r>
              <a:rPr lang="ru-RU" sz="2400" dirty="0">
                <a:solidFill>
                  <a:srgbClr val="005BAA"/>
                </a:solidFill>
                <a:latin typeface="Segoe UI Semibold" panose="020B0702040204020203" pitchFamily="34" charset="0"/>
                <a:cs typeface="Segoe UI Semibold" panose="020B0702040204020203" pitchFamily="34" charset="0"/>
              </a:rPr>
              <a:t>«ЗНАК НЕ ОДИНОЧКА»!</a:t>
            </a:r>
          </a:p>
        </p:txBody>
      </p:sp>
      <p:pic>
        <p:nvPicPr>
          <p:cNvPr id="16" name="Рисунок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1231" y="247425"/>
            <a:ext cx="1618265" cy="1618265"/>
          </a:xfrm>
          <a:prstGeom prst="rect">
            <a:avLst/>
          </a:prstGeom>
        </p:spPr>
      </p:pic>
      <p:grpSp>
        <p:nvGrpSpPr>
          <p:cNvPr id="13" name="Группа 12"/>
          <p:cNvGrpSpPr/>
          <p:nvPr/>
        </p:nvGrpSpPr>
        <p:grpSpPr>
          <a:xfrm>
            <a:off x="6392035" y="1"/>
            <a:ext cx="2754000" cy="6857999"/>
            <a:chOff x="6392035" y="1"/>
            <a:chExt cx="2754000" cy="6857999"/>
          </a:xfrm>
        </p:grpSpPr>
        <p:sp>
          <p:nvSpPr>
            <p:cNvPr id="14" name="Прямоугольник 13"/>
            <p:cNvSpPr/>
            <p:nvPr/>
          </p:nvSpPr>
          <p:spPr>
            <a:xfrm>
              <a:off x="7146824" y="1"/>
              <a:ext cx="1999211" cy="6857999"/>
            </a:xfrm>
            <a:prstGeom prst="rect">
              <a:avLst/>
            </a:prstGeom>
            <a:solidFill>
              <a:srgbClr val="005BAA"/>
            </a:solidFill>
            <a:ln>
              <a:noFill/>
            </a:ln>
            <a:effectLst>
              <a:glow rad="25400">
                <a:schemeClr val="tx1">
                  <a:lumMod val="50000"/>
                  <a:lumOff val="5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7" name="Рисунок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43994" y="367314"/>
              <a:ext cx="1816760" cy="1498376"/>
            </a:xfrm>
            <a:prstGeom prst="rect">
              <a:avLst/>
            </a:prstGeom>
            <a:ln>
              <a:noFill/>
            </a:ln>
            <a:effectLst>
              <a:outerShdw blurRad="190500" algn="tl" rotWithShape="0">
                <a:srgbClr val="000000">
                  <a:alpha val="70000"/>
                </a:srgbClr>
              </a:outerShdw>
            </a:effectLst>
          </p:spPr>
        </p:pic>
        <p:sp>
          <p:nvSpPr>
            <p:cNvPr id="24" name="Овал 23"/>
            <p:cNvSpPr/>
            <p:nvPr/>
          </p:nvSpPr>
          <p:spPr>
            <a:xfrm>
              <a:off x="6392035" y="4093320"/>
              <a:ext cx="2664000" cy="2664000"/>
            </a:xfrm>
            <a:prstGeom prst="ellipse">
              <a:avLst/>
            </a:prstGeom>
            <a:solidFill>
              <a:schemeClr val="bg1"/>
            </a:solidFill>
            <a:ln w="76200">
              <a:noFill/>
            </a:ln>
            <a:effectLst>
              <a:glow rad="25400">
                <a:schemeClr val="tx1">
                  <a:lumMod val="50000"/>
                  <a:lumOff val="50000"/>
                  <a:alpha val="39000"/>
                </a:schemeClr>
              </a:glow>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Овал 24"/>
            <p:cNvSpPr/>
            <p:nvPr/>
          </p:nvSpPr>
          <p:spPr>
            <a:xfrm>
              <a:off x="6572035" y="4273320"/>
              <a:ext cx="2304000" cy="2304000"/>
            </a:xfrm>
            <a:prstGeom prst="ellipse">
              <a:avLst/>
            </a:prstGeom>
            <a:solidFill>
              <a:srgbClr val="005BAA"/>
            </a:solidFill>
            <a:ln w="762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pic>
          <p:nvPicPr>
            <p:cNvPr id="26" name="Рисунок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75825" y="4774883"/>
              <a:ext cx="1696419" cy="1327632"/>
            </a:xfrm>
            <a:prstGeom prst="rect">
              <a:avLst/>
            </a:prstGeom>
            <a:ln>
              <a:noFill/>
            </a:ln>
            <a:effectLst>
              <a:glow rad="25400">
                <a:schemeClr val="tx1">
                  <a:lumMod val="50000"/>
                  <a:lumOff val="50000"/>
                  <a:alpha val="40000"/>
                </a:schemeClr>
              </a:glow>
              <a:outerShdw blurRad="190500" algn="tl" rotWithShape="0">
                <a:srgbClr val="000000">
                  <a:alpha val="70000"/>
                </a:srgbClr>
              </a:outerShdw>
            </a:effectLst>
          </p:spPr>
        </p:pic>
      </p:grpSp>
    </p:spTree>
    <p:extLst>
      <p:ext uri="{BB962C8B-B14F-4D97-AF65-F5344CB8AC3E}">
        <p14:creationId xmlns:p14="http://schemas.microsoft.com/office/powerpoint/2010/main" val="2997671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20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2000"/>
                                        <p:tgtEl>
                                          <p:spTgt spid="15"/>
                                        </p:tgtEl>
                                      </p:cBhvr>
                                    </p:animEffect>
                                  </p:childTnLst>
                                </p:cTn>
                              </p:par>
                            </p:childTnLst>
                          </p:cTn>
                        </p:par>
                        <p:par>
                          <p:cTn id="11" fill="hold">
                            <p:stCondLst>
                              <p:cond delay="2000"/>
                            </p:stCondLst>
                            <p:childTnLst>
                              <p:par>
                                <p:cTn id="12" presetID="10" presetClass="entr" presetSubtype="0" fill="hold" nodeType="after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2000"/>
                                        <p:tgtEl>
                                          <p:spTgt spid="12"/>
                                        </p:tgtEl>
                                      </p:cBhvr>
                                    </p:animEffect>
                                  </p:childTnLst>
                                </p:cTn>
                              </p:par>
                              <p:par>
                                <p:cTn id="15" presetID="10" presetClass="entr" presetSubtype="0"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2000"/>
                                        <p:tgtEl>
                                          <p:spTgt spid="23"/>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Рисунок 2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7102" y="2199519"/>
            <a:ext cx="4853672" cy="3236279"/>
          </a:xfrm>
          <a:prstGeom prst="rect">
            <a:avLst/>
          </a:prstGeom>
          <a:ln>
            <a:noFill/>
          </a:ln>
          <a:effectLst>
            <a:outerShdw blurRad="190500" algn="tl" rotWithShape="0">
              <a:srgbClr val="000000">
                <a:alpha val="70000"/>
              </a:srgbClr>
            </a:outerShdw>
          </a:effectLst>
        </p:spPr>
      </p:pic>
      <p:sp>
        <p:nvSpPr>
          <p:cNvPr id="11" name="Прямоугольник 10"/>
          <p:cNvSpPr/>
          <p:nvPr/>
        </p:nvSpPr>
        <p:spPr>
          <a:xfrm>
            <a:off x="0" y="5632032"/>
            <a:ext cx="7146824" cy="707886"/>
          </a:xfrm>
          <a:prstGeom prst="rect">
            <a:avLst/>
          </a:prstGeom>
        </p:spPr>
        <p:txBody>
          <a:bodyPr wrap="square">
            <a:spAutoFit/>
          </a:bodyPr>
          <a:lstStyle/>
          <a:p>
            <a:pPr algn="ctr"/>
            <a:r>
              <a:rPr lang="ru-RU" sz="2000" dirty="0">
                <a:latin typeface="Segoe UI" panose="020B0502040204020203" pitchFamily="34" charset="0"/>
                <a:ea typeface="Times New Roman" panose="02020603050405020304" pitchFamily="18" charset="0"/>
                <a:cs typeface="Segoe UI" panose="020B0502040204020203" pitchFamily="34" charset="0"/>
              </a:rPr>
              <a:t>В Израиле  существует дорожный знак: </a:t>
            </a:r>
            <a:br>
              <a:rPr lang="ru-RU" sz="2000" dirty="0">
                <a:latin typeface="Segoe UI" panose="020B0502040204020203" pitchFamily="34" charset="0"/>
                <a:ea typeface="Times New Roman" panose="02020603050405020304" pitchFamily="18" charset="0"/>
                <a:cs typeface="Segoe UI" panose="020B0502040204020203" pitchFamily="34" charset="0"/>
              </a:rPr>
            </a:br>
            <a:r>
              <a:rPr lang="ru-RU" sz="2000" dirty="0">
                <a:solidFill>
                  <a:srgbClr val="D7181E"/>
                </a:solidFill>
                <a:latin typeface="Segoe UI" panose="020B0502040204020203" pitchFamily="34" charset="0"/>
                <a:ea typeface="Times New Roman" panose="02020603050405020304" pitchFamily="18" charset="0"/>
                <a:cs typeface="Segoe UI" panose="020B0502040204020203" pitchFamily="34" charset="0"/>
              </a:rPr>
              <a:t>«Осторожно: лягушки!»</a:t>
            </a:r>
            <a:endParaRPr lang="ru-RU" sz="2000" dirty="0">
              <a:solidFill>
                <a:srgbClr val="D7181E"/>
              </a:solidFill>
              <a:latin typeface="Segoe UI" panose="020B0502040204020203" pitchFamily="34" charset="0"/>
              <a:cs typeface="Segoe UI" panose="020B0502040204020203" pitchFamily="34" charset="0"/>
            </a:endParaRPr>
          </a:p>
        </p:txBody>
      </p:sp>
      <p:sp>
        <p:nvSpPr>
          <p:cNvPr id="12" name="Прямоугольник 11"/>
          <p:cNvSpPr/>
          <p:nvPr/>
        </p:nvSpPr>
        <p:spPr>
          <a:xfrm>
            <a:off x="2200495" y="443651"/>
            <a:ext cx="4474501" cy="1200329"/>
          </a:xfrm>
          <a:prstGeom prst="rect">
            <a:avLst/>
          </a:prstGeom>
        </p:spPr>
        <p:txBody>
          <a:bodyPr wrap="square">
            <a:spAutoFit/>
          </a:bodyPr>
          <a:lstStyle/>
          <a:p>
            <a:r>
              <a:rPr lang="ru-RU" sz="2400" dirty="0">
                <a:solidFill>
                  <a:srgbClr val="005BAA"/>
                </a:solidFill>
                <a:latin typeface="Segoe UI Semibold" panose="020B0702040204020203" pitchFamily="34" charset="0"/>
                <a:cs typeface="Segoe UI Semibold" panose="020B0702040204020203" pitchFamily="34" charset="0"/>
              </a:rPr>
              <a:t>ДОРОЖНЫЙ ЗНАК </a:t>
            </a:r>
            <a:br>
              <a:rPr lang="ru-RU" sz="2400" dirty="0">
                <a:solidFill>
                  <a:srgbClr val="005BAA"/>
                </a:solidFill>
                <a:latin typeface="Segoe UI Semibold" panose="020B0702040204020203" pitchFamily="34" charset="0"/>
                <a:cs typeface="Segoe UI Semibold" panose="020B0702040204020203" pitchFamily="34" charset="0"/>
              </a:rPr>
            </a:br>
            <a:r>
              <a:rPr lang="ru-RU" sz="2400" dirty="0">
                <a:solidFill>
                  <a:srgbClr val="005BAA"/>
                </a:solidFill>
                <a:latin typeface="Segoe UI Semibold" panose="020B0702040204020203" pitchFamily="34" charset="0"/>
                <a:cs typeface="Segoe UI Semibold" panose="020B0702040204020203" pitchFamily="34" charset="0"/>
              </a:rPr>
              <a:t>«ПЕШЕХОДНЫЙ ПЕРЕХОД» - </a:t>
            </a:r>
            <a:br>
              <a:rPr lang="ru-RU" sz="2400" dirty="0">
                <a:solidFill>
                  <a:srgbClr val="005BAA"/>
                </a:solidFill>
                <a:latin typeface="Segoe UI Semibold" panose="020B0702040204020203" pitchFamily="34" charset="0"/>
                <a:cs typeface="Segoe UI Semibold" panose="020B0702040204020203" pitchFamily="34" charset="0"/>
              </a:rPr>
            </a:br>
            <a:r>
              <a:rPr lang="ru-RU" sz="2400" dirty="0">
                <a:solidFill>
                  <a:srgbClr val="005BAA"/>
                </a:solidFill>
                <a:latin typeface="Segoe UI Semibold" panose="020B0702040204020203" pitchFamily="34" charset="0"/>
                <a:cs typeface="Segoe UI Semibold" panose="020B0702040204020203" pitchFamily="34" charset="0"/>
              </a:rPr>
              <a:t>«ЗНАК НЕ ОДИНОЧКА»!</a:t>
            </a:r>
          </a:p>
        </p:txBody>
      </p:sp>
      <p:pic>
        <p:nvPicPr>
          <p:cNvPr id="15" name="Рисунок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1231" y="247425"/>
            <a:ext cx="1618265" cy="1618265"/>
          </a:xfrm>
          <a:prstGeom prst="rect">
            <a:avLst/>
          </a:prstGeom>
        </p:spPr>
      </p:pic>
      <p:grpSp>
        <p:nvGrpSpPr>
          <p:cNvPr id="13" name="Группа 12"/>
          <p:cNvGrpSpPr/>
          <p:nvPr/>
        </p:nvGrpSpPr>
        <p:grpSpPr>
          <a:xfrm>
            <a:off x="6392035" y="1"/>
            <a:ext cx="2754000" cy="6857999"/>
            <a:chOff x="6392035" y="1"/>
            <a:chExt cx="2754000" cy="6857999"/>
          </a:xfrm>
        </p:grpSpPr>
        <p:sp>
          <p:nvSpPr>
            <p:cNvPr id="14" name="Прямоугольник 13"/>
            <p:cNvSpPr/>
            <p:nvPr/>
          </p:nvSpPr>
          <p:spPr>
            <a:xfrm>
              <a:off x="7146824" y="1"/>
              <a:ext cx="1999211" cy="6857999"/>
            </a:xfrm>
            <a:prstGeom prst="rect">
              <a:avLst/>
            </a:prstGeom>
            <a:solidFill>
              <a:srgbClr val="005BAA"/>
            </a:solidFill>
            <a:ln>
              <a:noFill/>
            </a:ln>
            <a:effectLst>
              <a:glow rad="25400">
                <a:schemeClr val="tx1">
                  <a:lumMod val="50000"/>
                  <a:lumOff val="5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6" name="Рисунок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43994" y="367314"/>
              <a:ext cx="1816760" cy="1498376"/>
            </a:xfrm>
            <a:prstGeom prst="rect">
              <a:avLst/>
            </a:prstGeom>
            <a:ln>
              <a:noFill/>
            </a:ln>
            <a:effectLst>
              <a:outerShdw blurRad="190500" algn="tl" rotWithShape="0">
                <a:srgbClr val="000000">
                  <a:alpha val="70000"/>
                </a:srgbClr>
              </a:outerShdw>
            </a:effectLst>
          </p:spPr>
        </p:pic>
        <p:sp>
          <p:nvSpPr>
            <p:cNvPr id="17" name="Овал 16"/>
            <p:cNvSpPr/>
            <p:nvPr/>
          </p:nvSpPr>
          <p:spPr>
            <a:xfrm>
              <a:off x="6392035" y="4093320"/>
              <a:ext cx="2664000" cy="2664000"/>
            </a:xfrm>
            <a:prstGeom prst="ellipse">
              <a:avLst/>
            </a:prstGeom>
            <a:solidFill>
              <a:schemeClr val="bg1"/>
            </a:solidFill>
            <a:ln w="76200">
              <a:noFill/>
            </a:ln>
            <a:effectLst>
              <a:glow rad="25400">
                <a:schemeClr val="tx1">
                  <a:lumMod val="50000"/>
                  <a:lumOff val="50000"/>
                  <a:alpha val="39000"/>
                </a:schemeClr>
              </a:glow>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Овал 23"/>
            <p:cNvSpPr/>
            <p:nvPr/>
          </p:nvSpPr>
          <p:spPr>
            <a:xfrm>
              <a:off x="6572035" y="4273320"/>
              <a:ext cx="2304000" cy="2304000"/>
            </a:xfrm>
            <a:prstGeom prst="ellipse">
              <a:avLst/>
            </a:prstGeom>
            <a:solidFill>
              <a:srgbClr val="005BAA"/>
            </a:solidFill>
            <a:ln w="762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pic>
          <p:nvPicPr>
            <p:cNvPr id="25" name="Рисунок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75825" y="4774883"/>
              <a:ext cx="1696419" cy="1327632"/>
            </a:xfrm>
            <a:prstGeom prst="rect">
              <a:avLst/>
            </a:prstGeom>
            <a:ln>
              <a:noFill/>
            </a:ln>
            <a:effectLst>
              <a:glow rad="25400">
                <a:schemeClr val="tx1">
                  <a:lumMod val="50000"/>
                  <a:lumOff val="50000"/>
                  <a:alpha val="40000"/>
                </a:schemeClr>
              </a:glow>
              <a:outerShdw blurRad="190500" algn="tl" rotWithShape="0">
                <a:srgbClr val="000000">
                  <a:alpha val="70000"/>
                </a:srgbClr>
              </a:outerShdw>
            </a:effectLst>
          </p:spPr>
        </p:pic>
      </p:grpSp>
    </p:spTree>
    <p:extLst>
      <p:ext uri="{BB962C8B-B14F-4D97-AF65-F5344CB8AC3E}">
        <p14:creationId xmlns:p14="http://schemas.microsoft.com/office/powerpoint/2010/main" val="2400897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20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2000"/>
                                        <p:tgtEl>
                                          <p:spTgt spid="12"/>
                                        </p:tgtEl>
                                      </p:cBhvr>
                                    </p:animEffect>
                                  </p:childTnLst>
                                </p:cTn>
                              </p:par>
                            </p:childTnLst>
                          </p:cTn>
                        </p:par>
                        <p:par>
                          <p:cTn id="11" fill="hold">
                            <p:stCondLst>
                              <p:cond delay="2000"/>
                            </p:stCondLst>
                            <p:childTnLst>
                              <p:par>
                                <p:cTn id="12" presetID="10" presetClass="entr" presetSubtype="0" fill="hold" nodeType="after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2000"/>
                                        <p:tgtEl>
                                          <p:spTgt spid="23"/>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9"/>
          <p:cNvSpPr/>
          <p:nvPr/>
        </p:nvSpPr>
        <p:spPr>
          <a:xfrm>
            <a:off x="168275" y="126946"/>
            <a:ext cx="6791325" cy="830997"/>
          </a:xfrm>
          <a:prstGeom prst="rect">
            <a:avLst/>
          </a:prstGeom>
        </p:spPr>
        <p:txBody>
          <a:bodyPr wrap="square">
            <a:spAutoFit/>
          </a:bodyPr>
          <a:lstStyle/>
          <a:p>
            <a:r>
              <a:rPr lang="ru-RU" sz="2400" dirty="0">
                <a:solidFill>
                  <a:srgbClr val="005BAA"/>
                </a:solidFill>
                <a:latin typeface="Segoe UI Semibold" panose="020B0702040204020203" pitchFamily="34" charset="0"/>
                <a:cs typeface="Segoe UI Semibold" panose="020B0702040204020203" pitchFamily="34" charset="0"/>
              </a:rPr>
              <a:t>ПРАВИЛА ДОРОЖНОГО ДВИЖЕНИЯ РОССИЙСКОЙ ФЕДЕРАЦИИ</a:t>
            </a:r>
          </a:p>
        </p:txBody>
      </p:sp>
      <p:grpSp>
        <p:nvGrpSpPr>
          <p:cNvPr id="2" name="Группа 1"/>
          <p:cNvGrpSpPr/>
          <p:nvPr/>
        </p:nvGrpSpPr>
        <p:grpSpPr>
          <a:xfrm>
            <a:off x="6392035" y="1"/>
            <a:ext cx="2754000" cy="6857999"/>
            <a:chOff x="6392035" y="1"/>
            <a:chExt cx="2754000" cy="6857999"/>
          </a:xfrm>
        </p:grpSpPr>
        <p:sp>
          <p:nvSpPr>
            <p:cNvPr id="18" name="Прямоугольник 17"/>
            <p:cNvSpPr/>
            <p:nvPr/>
          </p:nvSpPr>
          <p:spPr>
            <a:xfrm>
              <a:off x="7146824" y="1"/>
              <a:ext cx="1999211" cy="6857999"/>
            </a:xfrm>
            <a:prstGeom prst="rect">
              <a:avLst/>
            </a:prstGeom>
            <a:solidFill>
              <a:srgbClr val="005BAA"/>
            </a:solidFill>
            <a:ln>
              <a:noFill/>
            </a:ln>
            <a:effectLst>
              <a:glow rad="25400">
                <a:schemeClr val="tx1">
                  <a:lumMod val="50000"/>
                  <a:lumOff val="5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9" name="Рисунок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43994" y="367314"/>
              <a:ext cx="1816760" cy="1498376"/>
            </a:xfrm>
            <a:prstGeom prst="rect">
              <a:avLst/>
            </a:prstGeom>
            <a:ln>
              <a:noFill/>
            </a:ln>
            <a:effectLst>
              <a:outerShdw blurRad="190500" algn="tl" rotWithShape="0">
                <a:srgbClr val="000000">
                  <a:alpha val="70000"/>
                </a:srgbClr>
              </a:outerShdw>
            </a:effectLst>
          </p:spPr>
        </p:pic>
        <p:sp>
          <p:nvSpPr>
            <p:cNvPr id="20" name="Овал 19"/>
            <p:cNvSpPr/>
            <p:nvPr/>
          </p:nvSpPr>
          <p:spPr>
            <a:xfrm>
              <a:off x="6392035" y="4093320"/>
              <a:ext cx="2664000" cy="2664000"/>
            </a:xfrm>
            <a:prstGeom prst="ellipse">
              <a:avLst/>
            </a:prstGeom>
            <a:solidFill>
              <a:schemeClr val="bg1"/>
            </a:solidFill>
            <a:ln w="76200">
              <a:noFill/>
            </a:ln>
            <a:effectLst>
              <a:glow rad="25400">
                <a:schemeClr val="tx1">
                  <a:lumMod val="50000"/>
                  <a:lumOff val="50000"/>
                  <a:alpha val="39000"/>
                </a:schemeClr>
              </a:glow>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Овал 20"/>
            <p:cNvSpPr/>
            <p:nvPr/>
          </p:nvSpPr>
          <p:spPr>
            <a:xfrm>
              <a:off x="6572035" y="4273320"/>
              <a:ext cx="2304000" cy="2304000"/>
            </a:xfrm>
            <a:prstGeom prst="ellipse">
              <a:avLst/>
            </a:prstGeom>
            <a:solidFill>
              <a:srgbClr val="005BAA"/>
            </a:solidFill>
            <a:ln w="762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pic>
          <p:nvPicPr>
            <p:cNvPr id="22" name="Рисунок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75825" y="4774883"/>
              <a:ext cx="1696419" cy="1327632"/>
            </a:xfrm>
            <a:prstGeom prst="rect">
              <a:avLst/>
            </a:prstGeom>
            <a:ln>
              <a:noFill/>
            </a:ln>
            <a:effectLst>
              <a:glow rad="25400">
                <a:schemeClr val="tx1">
                  <a:lumMod val="50000"/>
                  <a:lumOff val="50000"/>
                  <a:alpha val="40000"/>
                </a:schemeClr>
              </a:glow>
              <a:outerShdw blurRad="190500" algn="tl" rotWithShape="0">
                <a:srgbClr val="000000">
                  <a:alpha val="70000"/>
                </a:srgbClr>
              </a:outerShdw>
            </a:effectLst>
          </p:spPr>
        </p:pic>
      </p:grpSp>
      <p:pic>
        <p:nvPicPr>
          <p:cNvPr id="23" name="Рисунок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1885" y="1237141"/>
            <a:ext cx="3425625" cy="4961250"/>
          </a:xfrm>
          <a:prstGeom prst="rect">
            <a:avLst/>
          </a:prstGeom>
          <a:ln>
            <a:noFill/>
          </a:ln>
          <a:effectLst>
            <a:outerShdw blurRad="190500" algn="tl" rotWithShape="0">
              <a:srgbClr val="000000">
                <a:alpha val="70000"/>
              </a:srgbClr>
            </a:outerShdw>
          </a:effectLst>
        </p:spPr>
      </p:pic>
      <p:sp>
        <p:nvSpPr>
          <p:cNvPr id="3" name="Прямоугольник 2"/>
          <p:cNvSpPr/>
          <p:nvPr/>
        </p:nvSpPr>
        <p:spPr>
          <a:xfrm>
            <a:off x="3781123" y="1140492"/>
            <a:ext cx="3230201" cy="2062103"/>
          </a:xfrm>
          <a:prstGeom prst="rect">
            <a:avLst/>
          </a:prstGeom>
        </p:spPr>
        <p:txBody>
          <a:bodyPr wrap="square">
            <a:spAutoFit/>
          </a:bodyPr>
          <a:lstStyle/>
          <a:p>
            <a:r>
              <a:rPr lang="ru-RU" sz="1600" dirty="0">
                <a:latin typeface="Segoe UI" panose="020B0502040204020203" pitchFamily="34" charset="0"/>
                <a:cs typeface="Segoe UI" panose="020B0502040204020203" pitchFamily="34" charset="0"/>
              </a:rPr>
              <a:t>Действующие Правила дорожного движения Российской Федерации были утверждены Постановлением Совета Министров Правительства Российской Федерации от 23.10.1993 года №1090.</a:t>
            </a:r>
          </a:p>
        </p:txBody>
      </p:sp>
      <p:sp>
        <p:nvSpPr>
          <p:cNvPr id="12" name="Прямоугольник 11"/>
          <p:cNvSpPr/>
          <p:nvPr/>
        </p:nvSpPr>
        <p:spPr>
          <a:xfrm>
            <a:off x="3781123" y="3200831"/>
            <a:ext cx="3230201" cy="830997"/>
          </a:xfrm>
          <a:prstGeom prst="rect">
            <a:avLst/>
          </a:prstGeom>
        </p:spPr>
        <p:txBody>
          <a:bodyPr wrap="square">
            <a:spAutoFit/>
          </a:bodyPr>
          <a:lstStyle/>
          <a:p>
            <a:r>
              <a:rPr lang="ru-RU" sz="1600" dirty="0">
                <a:latin typeface="Segoe UI" panose="020B0502040204020203" pitchFamily="34" charset="0"/>
                <a:cs typeface="Segoe UI" panose="020B0502040204020203" pitchFamily="34" charset="0"/>
              </a:rPr>
              <a:t>Начиная с 1993 года в них внесено 56 изменений и дополнений. </a:t>
            </a:r>
          </a:p>
        </p:txBody>
      </p:sp>
      <p:sp>
        <p:nvSpPr>
          <p:cNvPr id="13" name="Прямоугольник 12"/>
          <p:cNvSpPr/>
          <p:nvPr/>
        </p:nvSpPr>
        <p:spPr>
          <a:xfrm>
            <a:off x="3781122" y="4031828"/>
            <a:ext cx="3230201" cy="2062103"/>
          </a:xfrm>
          <a:prstGeom prst="rect">
            <a:avLst/>
          </a:prstGeom>
        </p:spPr>
        <p:txBody>
          <a:bodyPr wrap="square">
            <a:spAutoFit/>
          </a:bodyPr>
          <a:lstStyle/>
          <a:p>
            <a:r>
              <a:rPr lang="ru-RU" sz="1600" dirty="0">
                <a:latin typeface="Segoe UI" panose="020B0502040204020203" pitchFamily="34" charset="0"/>
                <a:cs typeface="Segoe UI" panose="020B0502040204020203" pitchFamily="34" charset="0"/>
              </a:rPr>
              <a:t>Современные Правила дорожного движения устанавливают взаимоотношения между </a:t>
            </a:r>
            <a:br>
              <a:rPr lang="ru-RU" sz="1600" dirty="0">
                <a:latin typeface="Segoe UI" panose="020B0502040204020203" pitchFamily="34" charset="0"/>
                <a:cs typeface="Segoe UI" panose="020B0502040204020203" pitchFamily="34" charset="0"/>
              </a:rPr>
            </a:br>
            <a:r>
              <a:rPr lang="ru-RU" sz="1600" dirty="0">
                <a:latin typeface="Segoe UI" panose="020B0502040204020203" pitchFamily="34" charset="0"/>
                <a:cs typeface="Segoe UI" panose="020B0502040204020203" pitchFamily="34" charset="0"/>
              </a:rPr>
              <a:t>всеми участниками </a:t>
            </a:r>
            <a:br>
              <a:rPr lang="ru-RU" sz="1600" dirty="0">
                <a:latin typeface="Segoe UI" panose="020B0502040204020203" pitchFamily="34" charset="0"/>
                <a:cs typeface="Segoe UI" panose="020B0502040204020203" pitchFamily="34" charset="0"/>
              </a:rPr>
            </a:br>
            <a:r>
              <a:rPr lang="ru-RU" sz="1600" dirty="0">
                <a:latin typeface="Segoe UI" panose="020B0502040204020203" pitchFamily="34" charset="0"/>
                <a:cs typeface="Segoe UI" panose="020B0502040204020203" pitchFamily="34" charset="0"/>
              </a:rPr>
              <a:t>дорожного движения: водителями, пешеходами </a:t>
            </a:r>
            <a:br>
              <a:rPr lang="ru-RU" sz="1600" dirty="0">
                <a:latin typeface="Segoe UI" panose="020B0502040204020203" pitchFamily="34" charset="0"/>
                <a:cs typeface="Segoe UI" panose="020B0502040204020203" pitchFamily="34" charset="0"/>
              </a:rPr>
            </a:br>
            <a:r>
              <a:rPr lang="ru-RU" sz="1600" dirty="0">
                <a:latin typeface="Segoe UI" panose="020B0502040204020203" pitchFamily="34" charset="0"/>
                <a:cs typeface="Segoe UI" panose="020B0502040204020203" pitchFamily="34" charset="0"/>
              </a:rPr>
              <a:t>и пассажирами.</a:t>
            </a:r>
          </a:p>
        </p:txBody>
      </p:sp>
    </p:spTree>
    <p:extLst>
      <p:ext uri="{BB962C8B-B14F-4D97-AF65-F5344CB8AC3E}">
        <p14:creationId xmlns:p14="http://schemas.microsoft.com/office/powerpoint/2010/main" val="1981890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fade">
                                      <p:cBhvr>
                                        <p:cTn id="11" dur="2000"/>
                                        <p:tgtEl>
                                          <p:spTgt spid="23"/>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2000"/>
                                        <p:tgtEl>
                                          <p:spTgt spid="3"/>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2000"/>
                                        <p:tgtEl>
                                          <p:spTgt spid="12"/>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3" grpId="0"/>
      <p:bldP spid="12" grpId="0"/>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1"/>
          <p:cNvGrpSpPr/>
          <p:nvPr/>
        </p:nvGrpSpPr>
        <p:grpSpPr>
          <a:xfrm>
            <a:off x="6392035" y="1"/>
            <a:ext cx="2754000" cy="6857999"/>
            <a:chOff x="6392035" y="1"/>
            <a:chExt cx="2754000" cy="6857999"/>
          </a:xfrm>
        </p:grpSpPr>
        <p:sp>
          <p:nvSpPr>
            <p:cNvPr id="18" name="Прямоугольник 17"/>
            <p:cNvSpPr/>
            <p:nvPr/>
          </p:nvSpPr>
          <p:spPr>
            <a:xfrm>
              <a:off x="7146824" y="1"/>
              <a:ext cx="1999211" cy="6857999"/>
            </a:xfrm>
            <a:prstGeom prst="rect">
              <a:avLst/>
            </a:prstGeom>
            <a:solidFill>
              <a:srgbClr val="005BAA"/>
            </a:solidFill>
            <a:ln>
              <a:noFill/>
            </a:ln>
            <a:effectLst>
              <a:glow rad="25400">
                <a:schemeClr val="tx1">
                  <a:lumMod val="50000"/>
                  <a:lumOff val="5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9" name="Рисунок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43994" y="367314"/>
              <a:ext cx="1816760" cy="1498376"/>
            </a:xfrm>
            <a:prstGeom prst="rect">
              <a:avLst/>
            </a:prstGeom>
            <a:ln>
              <a:noFill/>
            </a:ln>
            <a:effectLst>
              <a:outerShdw blurRad="190500" algn="tl" rotWithShape="0">
                <a:srgbClr val="000000">
                  <a:alpha val="70000"/>
                </a:srgbClr>
              </a:outerShdw>
            </a:effectLst>
          </p:spPr>
        </p:pic>
        <p:sp>
          <p:nvSpPr>
            <p:cNvPr id="20" name="Овал 19"/>
            <p:cNvSpPr/>
            <p:nvPr/>
          </p:nvSpPr>
          <p:spPr>
            <a:xfrm>
              <a:off x="6392035" y="4093320"/>
              <a:ext cx="2664000" cy="2664000"/>
            </a:xfrm>
            <a:prstGeom prst="ellipse">
              <a:avLst/>
            </a:prstGeom>
            <a:solidFill>
              <a:schemeClr val="bg1"/>
            </a:solidFill>
            <a:ln w="76200">
              <a:noFill/>
            </a:ln>
            <a:effectLst>
              <a:glow rad="25400">
                <a:schemeClr val="tx1">
                  <a:lumMod val="50000"/>
                  <a:lumOff val="50000"/>
                  <a:alpha val="39000"/>
                </a:schemeClr>
              </a:glow>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Овал 20"/>
            <p:cNvSpPr/>
            <p:nvPr/>
          </p:nvSpPr>
          <p:spPr>
            <a:xfrm>
              <a:off x="6572035" y="4273320"/>
              <a:ext cx="2304000" cy="2304000"/>
            </a:xfrm>
            <a:prstGeom prst="ellipse">
              <a:avLst/>
            </a:prstGeom>
            <a:solidFill>
              <a:srgbClr val="005BAA"/>
            </a:solidFill>
            <a:ln w="762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pic>
          <p:nvPicPr>
            <p:cNvPr id="22" name="Рисунок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75825" y="4774883"/>
              <a:ext cx="1696419" cy="1327632"/>
            </a:xfrm>
            <a:prstGeom prst="rect">
              <a:avLst/>
            </a:prstGeom>
            <a:ln>
              <a:noFill/>
            </a:ln>
            <a:effectLst>
              <a:glow rad="25400">
                <a:schemeClr val="tx1">
                  <a:lumMod val="50000"/>
                  <a:lumOff val="50000"/>
                  <a:alpha val="40000"/>
                </a:schemeClr>
              </a:glow>
              <a:outerShdw blurRad="190500" algn="tl" rotWithShape="0">
                <a:srgbClr val="000000">
                  <a:alpha val="70000"/>
                </a:srgbClr>
              </a:outerShdw>
            </a:effectLst>
          </p:spPr>
        </p:pic>
      </p:grpSp>
      <p:pic>
        <p:nvPicPr>
          <p:cNvPr id="23" name="Рисунок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6272" y="625393"/>
            <a:ext cx="4422105" cy="2948070"/>
          </a:xfrm>
          <a:prstGeom prst="rect">
            <a:avLst/>
          </a:prstGeom>
          <a:ln>
            <a:noFill/>
          </a:ln>
          <a:effectLst>
            <a:outerShdw blurRad="190500" algn="tl" rotWithShape="0">
              <a:srgbClr val="000000">
                <a:alpha val="70000"/>
              </a:srgbClr>
            </a:outerShdw>
          </a:effectLst>
        </p:spPr>
      </p:pic>
      <p:sp>
        <p:nvSpPr>
          <p:cNvPr id="3" name="Прямоугольник 2"/>
          <p:cNvSpPr/>
          <p:nvPr/>
        </p:nvSpPr>
        <p:spPr>
          <a:xfrm>
            <a:off x="139171" y="3753463"/>
            <a:ext cx="6432863" cy="2862322"/>
          </a:xfrm>
          <a:prstGeom prst="rect">
            <a:avLst/>
          </a:prstGeom>
        </p:spPr>
        <p:txBody>
          <a:bodyPr wrap="square">
            <a:spAutoFit/>
          </a:bodyPr>
          <a:lstStyle/>
          <a:p>
            <a:r>
              <a:rPr lang="ru-RU" dirty="0">
                <a:latin typeface="Segoe UI" panose="020B0502040204020203" pitchFamily="34" charset="0"/>
                <a:cs typeface="Segoe UI" panose="020B0502040204020203" pitchFamily="34" charset="0"/>
              </a:rPr>
              <a:t>В 1880 году в Москве прохожие стали свидетелями необычного происшествия. Человек, без особого труда удерживая равновесие, едет на велосипеде. Полицмейстер города был очень недоволен скоплением народа, конных повозок, чьи седоки остановились посмотреть на чудное транспортное средство. </a:t>
            </a:r>
            <a:br>
              <a:rPr lang="ru-RU" dirty="0">
                <a:latin typeface="Segoe UI" panose="020B0502040204020203" pitchFamily="34" charset="0"/>
                <a:cs typeface="Segoe UI" panose="020B0502040204020203" pitchFamily="34" charset="0"/>
              </a:rPr>
            </a:br>
            <a:r>
              <a:rPr lang="ru-RU" dirty="0">
                <a:latin typeface="Segoe UI" panose="020B0502040204020203" pitchFamily="34" charset="0"/>
                <a:cs typeface="Segoe UI" panose="020B0502040204020203" pitchFamily="34" charset="0"/>
              </a:rPr>
              <a:t>На следующий день вышло указание о запрете езды </a:t>
            </a:r>
            <a:br>
              <a:rPr lang="ru-RU" dirty="0">
                <a:latin typeface="Segoe UI" panose="020B0502040204020203" pitchFamily="34" charset="0"/>
                <a:cs typeface="Segoe UI" panose="020B0502040204020203" pitchFamily="34" charset="0"/>
              </a:rPr>
            </a:br>
            <a:r>
              <a:rPr lang="ru-RU" dirty="0">
                <a:latin typeface="Segoe UI" panose="020B0502040204020203" pitchFamily="34" charset="0"/>
                <a:cs typeface="Segoe UI" panose="020B0502040204020203" pitchFamily="34" charset="0"/>
              </a:rPr>
              <a:t>на велосипеде, так как это пугает лошадей и людей. </a:t>
            </a:r>
            <a:br>
              <a:rPr lang="ru-RU" dirty="0">
                <a:latin typeface="Segoe UI" panose="020B0502040204020203" pitchFamily="34" charset="0"/>
                <a:cs typeface="Segoe UI" panose="020B0502040204020203" pitchFamily="34" charset="0"/>
              </a:rPr>
            </a:br>
            <a:r>
              <a:rPr lang="ru-RU" dirty="0">
                <a:latin typeface="Segoe UI" panose="020B0502040204020203" pitchFamily="34" charset="0"/>
                <a:cs typeface="Segoe UI" panose="020B0502040204020203" pitchFamily="34" charset="0"/>
              </a:rPr>
              <a:t>Такие же запреты были установлены и в других крупных городах.</a:t>
            </a:r>
          </a:p>
        </p:txBody>
      </p:sp>
      <p:sp>
        <p:nvSpPr>
          <p:cNvPr id="4" name="Прямоугольник 3"/>
          <p:cNvSpPr/>
          <p:nvPr/>
        </p:nvSpPr>
        <p:spPr>
          <a:xfrm>
            <a:off x="4745547" y="625393"/>
            <a:ext cx="2264982" cy="1815882"/>
          </a:xfrm>
          <a:prstGeom prst="rect">
            <a:avLst/>
          </a:prstGeom>
        </p:spPr>
        <p:txBody>
          <a:bodyPr wrap="square">
            <a:spAutoFit/>
          </a:bodyPr>
          <a:lstStyle/>
          <a:p>
            <a:r>
              <a:rPr lang="ru-RU" sz="1400" i="1" dirty="0">
                <a:latin typeface="Segoe UI" panose="020B0502040204020203" pitchFamily="34" charset="0"/>
                <a:cs typeface="Segoe UI" panose="020B0502040204020203" pitchFamily="34" charset="0"/>
              </a:rPr>
              <a:t>Фото из архива Московского музея-усадьбы «Останкино». Катание на велосипедах в Михайловском.</a:t>
            </a:r>
          </a:p>
          <a:p>
            <a:r>
              <a:rPr lang="ru-RU" sz="1400" i="1" dirty="0" err="1">
                <a:latin typeface="Segoe UI" panose="020B0502040204020203" pitchFamily="34" charset="0"/>
                <a:cs typeface="Segoe UI" panose="020B0502040204020203" pitchFamily="34" charset="0"/>
              </a:rPr>
              <a:t>Ламберг</a:t>
            </a:r>
            <a:r>
              <a:rPr lang="ru-RU" sz="1400" i="1" dirty="0">
                <a:latin typeface="Segoe UI" panose="020B0502040204020203" pitchFamily="34" charset="0"/>
                <a:cs typeface="Segoe UI" panose="020B0502040204020203" pitchFamily="34" charset="0"/>
              </a:rPr>
              <a:t>, 1880-е годы, Московская губ., Подольский уезд. </a:t>
            </a:r>
          </a:p>
        </p:txBody>
      </p:sp>
    </p:spTree>
    <p:extLst>
      <p:ext uri="{BB962C8B-B14F-4D97-AF65-F5344CB8AC3E}">
        <p14:creationId xmlns:p14="http://schemas.microsoft.com/office/powerpoint/2010/main" val="416460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1000"/>
                                        <p:tgtEl>
                                          <p:spTgt spid="4"/>
                                        </p:tgtEl>
                                      </p:cBhvr>
                                    </p:animEffect>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1"/>
          <p:cNvGrpSpPr/>
          <p:nvPr/>
        </p:nvGrpSpPr>
        <p:grpSpPr>
          <a:xfrm>
            <a:off x="6392035" y="1"/>
            <a:ext cx="2754000" cy="6857999"/>
            <a:chOff x="6392035" y="1"/>
            <a:chExt cx="2754000" cy="6857999"/>
          </a:xfrm>
        </p:grpSpPr>
        <p:sp>
          <p:nvSpPr>
            <p:cNvPr id="18" name="Прямоугольник 17"/>
            <p:cNvSpPr/>
            <p:nvPr/>
          </p:nvSpPr>
          <p:spPr>
            <a:xfrm>
              <a:off x="7146824" y="1"/>
              <a:ext cx="1999211" cy="6857999"/>
            </a:xfrm>
            <a:prstGeom prst="rect">
              <a:avLst/>
            </a:prstGeom>
            <a:solidFill>
              <a:srgbClr val="005BAA"/>
            </a:solidFill>
            <a:ln>
              <a:noFill/>
            </a:ln>
            <a:effectLst>
              <a:glow rad="25400">
                <a:schemeClr val="tx1">
                  <a:lumMod val="50000"/>
                  <a:lumOff val="5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9" name="Рисунок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43994" y="367314"/>
              <a:ext cx="1816760" cy="1498376"/>
            </a:xfrm>
            <a:prstGeom prst="rect">
              <a:avLst/>
            </a:prstGeom>
            <a:ln>
              <a:noFill/>
            </a:ln>
            <a:effectLst>
              <a:outerShdw blurRad="190500" algn="tl" rotWithShape="0">
                <a:srgbClr val="000000">
                  <a:alpha val="70000"/>
                </a:srgbClr>
              </a:outerShdw>
            </a:effectLst>
          </p:spPr>
        </p:pic>
        <p:sp>
          <p:nvSpPr>
            <p:cNvPr id="20" name="Овал 19"/>
            <p:cNvSpPr/>
            <p:nvPr/>
          </p:nvSpPr>
          <p:spPr>
            <a:xfrm>
              <a:off x="6392035" y="4093320"/>
              <a:ext cx="2664000" cy="2664000"/>
            </a:xfrm>
            <a:prstGeom prst="ellipse">
              <a:avLst/>
            </a:prstGeom>
            <a:solidFill>
              <a:schemeClr val="bg1"/>
            </a:solidFill>
            <a:ln w="76200">
              <a:noFill/>
            </a:ln>
            <a:effectLst>
              <a:glow rad="25400">
                <a:schemeClr val="tx1">
                  <a:lumMod val="50000"/>
                  <a:lumOff val="50000"/>
                  <a:alpha val="39000"/>
                </a:schemeClr>
              </a:glow>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Овал 20"/>
            <p:cNvSpPr/>
            <p:nvPr/>
          </p:nvSpPr>
          <p:spPr>
            <a:xfrm>
              <a:off x="6572035" y="4273320"/>
              <a:ext cx="2304000" cy="2304000"/>
            </a:xfrm>
            <a:prstGeom prst="ellipse">
              <a:avLst/>
            </a:prstGeom>
            <a:solidFill>
              <a:srgbClr val="005BAA"/>
            </a:solidFill>
            <a:ln w="762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pic>
          <p:nvPicPr>
            <p:cNvPr id="22" name="Рисунок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75825" y="4774883"/>
              <a:ext cx="1696419" cy="1327632"/>
            </a:xfrm>
            <a:prstGeom prst="rect">
              <a:avLst/>
            </a:prstGeom>
            <a:ln>
              <a:noFill/>
            </a:ln>
            <a:effectLst>
              <a:glow rad="25400">
                <a:schemeClr val="tx1">
                  <a:lumMod val="50000"/>
                  <a:lumOff val="50000"/>
                  <a:alpha val="40000"/>
                </a:schemeClr>
              </a:glow>
              <a:outerShdw blurRad="190500" algn="tl" rotWithShape="0">
                <a:srgbClr val="000000">
                  <a:alpha val="70000"/>
                </a:srgbClr>
              </a:outerShdw>
            </a:effectLst>
          </p:spPr>
        </p:pic>
      </p:grpSp>
      <p:pic>
        <p:nvPicPr>
          <p:cNvPr id="23" name="Рисунок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6242" y="368997"/>
            <a:ext cx="2602882" cy="3904323"/>
          </a:xfrm>
          <a:prstGeom prst="rect">
            <a:avLst/>
          </a:prstGeom>
          <a:ln>
            <a:noFill/>
          </a:ln>
          <a:effectLst>
            <a:outerShdw blurRad="190500" algn="tl" rotWithShape="0">
              <a:srgbClr val="000000">
                <a:alpha val="70000"/>
              </a:srgbClr>
            </a:outerShdw>
          </a:effectLst>
        </p:spPr>
      </p:pic>
      <p:sp>
        <p:nvSpPr>
          <p:cNvPr id="3" name="Прямоугольник 2"/>
          <p:cNvSpPr/>
          <p:nvPr/>
        </p:nvSpPr>
        <p:spPr>
          <a:xfrm>
            <a:off x="2990844" y="257192"/>
            <a:ext cx="4002599" cy="1569660"/>
          </a:xfrm>
          <a:prstGeom prst="rect">
            <a:avLst/>
          </a:prstGeom>
        </p:spPr>
        <p:txBody>
          <a:bodyPr wrap="square">
            <a:spAutoFit/>
          </a:bodyPr>
          <a:lstStyle/>
          <a:p>
            <a:r>
              <a:rPr lang="ru-RU" sz="1600" dirty="0">
                <a:latin typeface="Segoe UI" panose="020B0502040204020203" pitchFamily="34" charset="0"/>
                <a:cs typeface="Segoe UI" panose="020B0502040204020203" pitchFamily="34" charset="0"/>
              </a:rPr>
              <a:t>В 1882 году в России разработаны «Обязательные постановления о езде на велосипедах», а в 1894 году опубликован Правительственный указ, который вводил в действие «Правила езды на велосипедах по городу».</a:t>
            </a:r>
          </a:p>
        </p:txBody>
      </p:sp>
      <p:sp>
        <p:nvSpPr>
          <p:cNvPr id="4" name="Прямоугольник 3"/>
          <p:cNvSpPr/>
          <p:nvPr/>
        </p:nvSpPr>
        <p:spPr>
          <a:xfrm>
            <a:off x="236242" y="4319843"/>
            <a:ext cx="2602708" cy="1384995"/>
          </a:xfrm>
          <a:prstGeom prst="rect">
            <a:avLst/>
          </a:prstGeom>
        </p:spPr>
        <p:txBody>
          <a:bodyPr wrap="square">
            <a:spAutoFit/>
          </a:bodyPr>
          <a:lstStyle/>
          <a:p>
            <a:r>
              <a:rPr lang="ru-RU" sz="1400" i="1" dirty="0">
                <a:latin typeface="Segoe UI" panose="020B0502040204020203" pitchFamily="34" charset="0"/>
                <a:cs typeface="Segoe UI" panose="020B0502040204020203" pitchFamily="34" charset="0"/>
              </a:rPr>
              <a:t>Фото из архива МАММ/МДФ. Победитель гонок Карл Булла. </a:t>
            </a:r>
            <a:br>
              <a:rPr lang="ru-RU" sz="1400" i="1" dirty="0">
                <a:latin typeface="Segoe UI" panose="020B0502040204020203" pitchFamily="34" charset="0"/>
                <a:cs typeface="Segoe UI" panose="020B0502040204020203" pitchFamily="34" charset="0"/>
              </a:rPr>
            </a:br>
            <a:r>
              <a:rPr lang="ru-RU" sz="1400" i="1" dirty="0">
                <a:latin typeface="Segoe UI" panose="020B0502040204020203" pitchFamily="34" charset="0"/>
                <a:cs typeface="Segoe UI" panose="020B0502040204020203" pitchFamily="34" charset="0"/>
              </a:rPr>
              <a:t>Между 1895 – 1910 годами, </a:t>
            </a:r>
            <a:br>
              <a:rPr lang="ru-RU" sz="1400" i="1" dirty="0">
                <a:latin typeface="Segoe UI" panose="020B0502040204020203" pitchFamily="34" charset="0"/>
                <a:cs typeface="Segoe UI" panose="020B0502040204020203" pitchFamily="34" charset="0"/>
              </a:rPr>
            </a:br>
            <a:r>
              <a:rPr lang="ru-RU" sz="1400" i="1" dirty="0">
                <a:latin typeface="Segoe UI" panose="020B0502040204020203" pitchFamily="34" charset="0"/>
                <a:cs typeface="Segoe UI" panose="020B0502040204020203" pitchFamily="34" charset="0"/>
              </a:rPr>
              <a:t>г. Санкт-Петербург. </a:t>
            </a:r>
            <a:br>
              <a:rPr lang="en-US" sz="1400" i="1" dirty="0">
                <a:latin typeface="Segoe UI" panose="020B0502040204020203" pitchFamily="34" charset="0"/>
                <a:cs typeface="Segoe UI" panose="020B0502040204020203" pitchFamily="34" charset="0"/>
              </a:rPr>
            </a:br>
            <a:r>
              <a:rPr lang="ru-RU" sz="1400" i="1" dirty="0">
                <a:latin typeface="Segoe UI" panose="020B0502040204020203" pitchFamily="34" charset="0"/>
                <a:cs typeface="Segoe UI" panose="020B0502040204020203" pitchFamily="34" charset="0"/>
              </a:rPr>
              <a:t>.</a:t>
            </a:r>
          </a:p>
        </p:txBody>
      </p:sp>
      <p:sp>
        <p:nvSpPr>
          <p:cNvPr id="11" name="Прямоугольник 10"/>
          <p:cNvSpPr/>
          <p:nvPr/>
        </p:nvSpPr>
        <p:spPr>
          <a:xfrm>
            <a:off x="237843" y="5762799"/>
            <a:ext cx="6077502" cy="830997"/>
          </a:xfrm>
          <a:prstGeom prst="rect">
            <a:avLst/>
          </a:prstGeom>
        </p:spPr>
        <p:txBody>
          <a:bodyPr wrap="square">
            <a:spAutoFit/>
          </a:bodyPr>
          <a:lstStyle/>
          <a:p>
            <a:r>
              <a:rPr lang="ru-RU" sz="1600" dirty="0">
                <a:latin typeface="Segoe UI" panose="020B0502040204020203" pitchFamily="34" charset="0"/>
                <a:cs typeface="Segoe UI" panose="020B0502040204020203" pitchFamily="34" charset="0"/>
              </a:rPr>
              <a:t>Воспрещается ездить на велосипедах, а ровно проводить их </a:t>
            </a:r>
            <a:br>
              <a:rPr lang="en-US" sz="1600" dirty="0">
                <a:latin typeface="Segoe UI" panose="020B0502040204020203" pitchFamily="34" charset="0"/>
                <a:cs typeface="Segoe UI" panose="020B0502040204020203" pitchFamily="34" charset="0"/>
              </a:rPr>
            </a:br>
            <a:r>
              <a:rPr lang="ru-RU" sz="1600" dirty="0">
                <a:latin typeface="Segoe UI" panose="020B0502040204020203" pitchFamily="34" charset="0"/>
                <a:cs typeface="Segoe UI" panose="020B0502040204020203" pitchFamily="34" charset="0"/>
              </a:rPr>
              <a:t>в руках по тротуарам и пешеходным дорожкам в скверах, садах, и других местах».</a:t>
            </a:r>
          </a:p>
        </p:txBody>
      </p:sp>
      <p:sp>
        <p:nvSpPr>
          <p:cNvPr id="12" name="Прямоугольник 11"/>
          <p:cNvSpPr/>
          <p:nvPr/>
        </p:nvSpPr>
        <p:spPr>
          <a:xfrm>
            <a:off x="2990844" y="1857064"/>
            <a:ext cx="4002599" cy="830997"/>
          </a:xfrm>
          <a:prstGeom prst="rect">
            <a:avLst/>
          </a:prstGeom>
        </p:spPr>
        <p:txBody>
          <a:bodyPr wrap="square">
            <a:spAutoFit/>
          </a:bodyPr>
          <a:lstStyle/>
          <a:p>
            <a:r>
              <a:rPr lang="ru-RU" sz="1600" dirty="0">
                <a:solidFill>
                  <a:srgbClr val="D12023"/>
                </a:solidFill>
                <a:latin typeface="Segoe UI Semibold" panose="020B0702040204020203" pitchFamily="34" charset="0"/>
                <a:cs typeface="Segoe UI Semibold" panose="020B0702040204020203" pitchFamily="34" charset="0"/>
              </a:rPr>
              <a:t>Давайте рассмотрим некоторые пункты, может быть вы скажете потом, что вам показалось знакомым?!</a:t>
            </a:r>
            <a:endParaRPr lang="ru-RU" sz="1600" dirty="0">
              <a:solidFill>
                <a:srgbClr val="D12023"/>
              </a:solidFill>
              <a:latin typeface="Segoe UI" panose="020B0502040204020203" pitchFamily="34" charset="0"/>
              <a:cs typeface="Segoe UI" panose="020B0502040204020203" pitchFamily="34" charset="0"/>
            </a:endParaRPr>
          </a:p>
        </p:txBody>
      </p:sp>
      <p:sp>
        <p:nvSpPr>
          <p:cNvPr id="13" name="Прямоугольник 12"/>
          <p:cNvSpPr/>
          <p:nvPr/>
        </p:nvSpPr>
        <p:spPr>
          <a:xfrm>
            <a:off x="2990844" y="2706249"/>
            <a:ext cx="4002599" cy="3046988"/>
          </a:xfrm>
          <a:prstGeom prst="rect">
            <a:avLst/>
          </a:prstGeom>
        </p:spPr>
        <p:txBody>
          <a:bodyPr wrap="square">
            <a:spAutoFit/>
          </a:bodyPr>
          <a:lstStyle/>
          <a:p>
            <a:r>
              <a:rPr lang="ru-RU" sz="1600" dirty="0">
                <a:latin typeface="Segoe UI" panose="020B0502040204020203" pitchFamily="34" charset="0"/>
                <a:cs typeface="Segoe UI" panose="020B0502040204020203" pitchFamily="34" charset="0"/>
              </a:rPr>
              <a:t>«Ездить по городским улицам допускается только на низких (безопасных) двухколесных велосипедах лицам, получившим право на то </a:t>
            </a:r>
            <a:br>
              <a:rPr lang="en-US" sz="1600" dirty="0">
                <a:latin typeface="Segoe UI" panose="020B0502040204020203" pitchFamily="34" charset="0"/>
                <a:cs typeface="Segoe UI" panose="020B0502040204020203" pitchFamily="34" charset="0"/>
              </a:rPr>
            </a:br>
            <a:r>
              <a:rPr lang="ru-RU" sz="1600" dirty="0">
                <a:latin typeface="Segoe UI" panose="020B0502040204020203" pitchFamily="34" charset="0"/>
                <a:cs typeface="Segoe UI" panose="020B0502040204020203" pitchFamily="34" charset="0"/>
              </a:rPr>
              <a:t>в установленном порядке. Каждый велосипедист при езде на нем </a:t>
            </a:r>
            <a:br>
              <a:rPr lang="en-US" sz="1600" dirty="0">
                <a:latin typeface="Segoe UI" panose="020B0502040204020203" pitchFamily="34" charset="0"/>
                <a:cs typeface="Segoe UI" panose="020B0502040204020203" pitchFamily="34" charset="0"/>
              </a:rPr>
            </a:br>
            <a:r>
              <a:rPr lang="ru-RU" sz="1600" dirty="0">
                <a:latin typeface="Segoe UI" panose="020B0502040204020203" pitchFamily="34" charset="0"/>
                <a:cs typeface="Segoe UI" panose="020B0502040204020203" pitchFamily="34" charset="0"/>
              </a:rPr>
              <a:t>по городу должен быть снабжен выданным на этот предмет из канцелярии градоначальника номерным знаком, звонком </a:t>
            </a:r>
            <a:br>
              <a:rPr lang="en-US" sz="1600" dirty="0">
                <a:latin typeface="Segoe UI" panose="020B0502040204020203" pitchFamily="34" charset="0"/>
                <a:cs typeface="Segoe UI" panose="020B0502040204020203" pitchFamily="34" charset="0"/>
              </a:rPr>
            </a:br>
            <a:r>
              <a:rPr lang="ru-RU" sz="1600" dirty="0">
                <a:latin typeface="Segoe UI" panose="020B0502040204020203" pitchFamily="34" charset="0"/>
                <a:cs typeface="Segoe UI" panose="020B0502040204020203" pitchFamily="34" charset="0"/>
              </a:rPr>
              <a:t>и (с наступлением темного </a:t>
            </a:r>
            <a:br>
              <a:rPr lang="en-US" sz="1600" dirty="0">
                <a:latin typeface="Segoe UI" panose="020B0502040204020203" pitchFamily="34" charset="0"/>
                <a:cs typeface="Segoe UI" panose="020B0502040204020203" pitchFamily="34" charset="0"/>
              </a:rPr>
            </a:br>
            <a:r>
              <a:rPr lang="ru-RU" sz="1600" dirty="0">
                <a:latin typeface="Segoe UI" panose="020B0502040204020203" pitchFamily="34" charset="0"/>
                <a:cs typeface="Segoe UI" panose="020B0502040204020203" pitchFamily="34" charset="0"/>
              </a:rPr>
              <a:t>времени суток) фонарем.</a:t>
            </a:r>
          </a:p>
        </p:txBody>
      </p:sp>
    </p:spTree>
    <p:extLst>
      <p:ext uri="{BB962C8B-B14F-4D97-AF65-F5344CB8AC3E}">
        <p14:creationId xmlns:p14="http://schemas.microsoft.com/office/powerpoint/2010/main" val="1025025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1000"/>
                                        <p:tgtEl>
                                          <p:spTgt spid="4"/>
                                        </p:tgtEl>
                                      </p:cBhvr>
                                    </p:animEffect>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childTnLst>
                                </p:cTn>
                              </p:par>
                            </p:childTnLst>
                          </p:cTn>
                        </p:par>
                        <p:par>
                          <p:cTn id="15" fill="hold">
                            <p:stCondLst>
                              <p:cond delay="2000"/>
                            </p:stCondLst>
                            <p:childTnLst>
                              <p:par>
                                <p:cTn id="16" presetID="10" presetClass="entr" presetSubtype="0" fill="hold" grpId="0" nodeType="after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1000"/>
                                        <p:tgtEl>
                                          <p:spTgt spid="12"/>
                                        </p:tgtEl>
                                      </p:cBhvr>
                                    </p:animEffect>
                                  </p:childTnLst>
                                </p:cTn>
                              </p:par>
                            </p:childTnLst>
                          </p:cTn>
                        </p:par>
                        <p:par>
                          <p:cTn id="19" fill="hold">
                            <p:stCondLst>
                              <p:cond delay="3000"/>
                            </p:stCondLst>
                            <p:childTnLst>
                              <p:par>
                                <p:cTn id="20" presetID="10" presetClass="entr" presetSubtype="0" fill="hold" grpId="0" nodeType="after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1000"/>
                                        <p:tgtEl>
                                          <p:spTgt spid="13"/>
                                        </p:tgtEl>
                                      </p:cBhvr>
                                    </p:animEffect>
                                  </p:childTnLst>
                                </p:cTn>
                              </p:par>
                            </p:childTnLst>
                          </p:cTn>
                        </p:par>
                        <p:par>
                          <p:cTn id="23" fill="hold">
                            <p:stCondLst>
                              <p:cond delay="4000"/>
                            </p:stCondLst>
                            <p:childTnLst>
                              <p:par>
                                <p:cTn id="24" presetID="10" presetClass="entr" presetSubtype="0" fill="hold" grpId="0"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11" grpId="0"/>
      <p:bldP spid="12" grpId="0"/>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1"/>
          <p:cNvGrpSpPr/>
          <p:nvPr/>
        </p:nvGrpSpPr>
        <p:grpSpPr>
          <a:xfrm>
            <a:off x="6392035" y="1"/>
            <a:ext cx="2754000" cy="6857999"/>
            <a:chOff x="6392035" y="1"/>
            <a:chExt cx="2754000" cy="6857999"/>
          </a:xfrm>
        </p:grpSpPr>
        <p:sp>
          <p:nvSpPr>
            <p:cNvPr id="18" name="Прямоугольник 17"/>
            <p:cNvSpPr/>
            <p:nvPr/>
          </p:nvSpPr>
          <p:spPr>
            <a:xfrm>
              <a:off x="7146824" y="1"/>
              <a:ext cx="1999211" cy="6857999"/>
            </a:xfrm>
            <a:prstGeom prst="rect">
              <a:avLst/>
            </a:prstGeom>
            <a:solidFill>
              <a:srgbClr val="005BAA"/>
            </a:solidFill>
            <a:ln>
              <a:noFill/>
            </a:ln>
            <a:effectLst>
              <a:glow rad="25400">
                <a:schemeClr val="tx1">
                  <a:lumMod val="50000"/>
                  <a:lumOff val="5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9" name="Рисунок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43994" y="367314"/>
              <a:ext cx="1816760" cy="1498376"/>
            </a:xfrm>
            <a:prstGeom prst="rect">
              <a:avLst/>
            </a:prstGeom>
            <a:ln>
              <a:noFill/>
            </a:ln>
            <a:effectLst>
              <a:outerShdw blurRad="190500" algn="tl" rotWithShape="0">
                <a:srgbClr val="000000">
                  <a:alpha val="70000"/>
                </a:srgbClr>
              </a:outerShdw>
            </a:effectLst>
          </p:spPr>
        </p:pic>
        <p:sp>
          <p:nvSpPr>
            <p:cNvPr id="20" name="Овал 19"/>
            <p:cNvSpPr/>
            <p:nvPr/>
          </p:nvSpPr>
          <p:spPr>
            <a:xfrm>
              <a:off x="6392035" y="4093320"/>
              <a:ext cx="2664000" cy="2664000"/>
            </a:xfrm>
            <a:prstGeom prst="ellipse">
              <a:avLst/>
            </a:prstGeom>
            <a:solidFill>
              <a:schemeClr val="bg1"/>
            </a:solidFill>
            <a:ln w="76200">
              <a:noFill/>
            </a:ln>
            <a:effectLst>
              <a:glow rad="25400">
                <a:schemeClr val="tx1">
                  <a:lumMod val="50000"/>
                  <a:lumOff val="50000"/>
                  <a:alpha val="39000"/>
                </a:schemeClr>
              </a:glow>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Овал 20"/>
            <p:cNvSpPr/>
            <p:nvPr/>
          </p:nvSpPr>
          <p:spPr>
            <a:xfrm>
              <a:off x="6572035" y="4273320"/>
              <a:ext cx="2304000" cy="2304000"/>
            </a:xfrm>
            <a:prstGeom prst="ellipse">
              <a:avLst/>
            </a:prstGeom>
            <a:solidFill>
              <a:srgbClr val="005BAA"/>
            </a:solidFill>
            <a:ln w="762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pic>
          <p:nvPicPr>
            <p:cNvPr id="22" name="Рисунок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75825" y="4774883"/>
              <a:ext cx="1696419" cy="1327632"/>
            </a:xfrm>
            <a:prstGeom prst="rect">
              <a:avLst/>
            </a:prstGeom>
            <a:ln>
              <a:noFill/>
            </a:ln>
            <a:effectLst>
              <a:glow rad="25400">
                <a:schemeClr val="tx1">
                  <a:lumMod val="50000"/>
                  <a:lumOff val="50000"/>
                  <a:alpha val="40000"/>
                </a:schemeClr>
              </a:glow>
              <a:outerShdw blurRad="190500" algn="tl" rotWithShape="0">
                <a:srgbClr val="000000">
                  <a:alpha val="70000"/>
                </a:srgbClr>
              </a:outerShdw>
            </a:effectLst>
          </p:spPr>
        </p:pic>
      </p:grpSp>
      <p:pic>
        <p:nvPicPr>
          <p:cNvPr id="23" name="Рисунок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71575" y="348473"/>
            <a:ext cx="2504250" cy="3756376"/>
          </a:xfrm>
          <a:prstGeom prst="rect">
            <a:avLst/>
          </a:prstGeom>
          <a:ln>
            <a:noFill/>
          </a:ln>
          <a:effectLst>
            <a:outerShdw blurRad="190500" algn="tl" rotWithShape="0">
              <a:srgbClr val="000000">
                <a:alpha val="70000"/>
              </a:srgbClr>
            </a:outerShdw>
          </a:effectLst>
        </p:spPr>
      </p:pic>
      <p:sp>
        <p:nvSpPr>
          <p:cNvPr id="3" name="Прямоугольник 2"/>
          <p:cNvSpPr/>
          <p:nvPr/>
        </p:nvSpPr>
        <p:spPr>
          <a:xfrm>
            <a:off x="185868" y="273906"/>
            <a:ext cx="4185708" cy="2308324"/>
          </a:xfrm>
          <a:prstGeom prst="rect">
            <a:avLst/>
          </a:prstGeom>
        </p:spPr>
        <p:txBody>
          <a:bodyPr wrap="square">
            <a:spAutoFit/>
          </a:bodyPr>
          <a:lstStyle/>
          <a:p>
            <a:r>
              <a:rPr lang="ru-RU" sz="1600" dirty="0">
                <a:latin typeface="Segoe UI" panose="020B0502040204020203" pitchFamily="34" charset="0"/>
                <a:cs typeface="Segoe UI" panose="020B0502040204020203" pitchFamily="34" charset="0"/>
              </a:rPr>
              <a:t>В ленинградских правилах уличного движения 1947 года говорилось: ездить на велосипеде по улицам и дорогам разрешается лицам не моложе 13 лет, а скорость в черте города ограничивалась 15 км/час. Вводилось и такое требование: «при групповой езде велосипедисты должны ехать в один ряд друг за другом на расстоянии не менее 2 м».</a:t>
            </a:r>
          </a:p>
        </p:txBody>
      </p:sp>
      <p:sp>
        <p:nvSpPr>
          <p:cNvPr id="11" name="Прямоугольник 10"/>
          <p:cNvSpPr/>
          <p:nvPr/>
        </p:nvSpPr>
        <p:spPr>
          <a:xfrm>
            <a:off x="3581253" y="4286633"/>
            <a:ext cx="3020222" cy="2308324"/>
          </a:xfrm>
          <a:prstGeom prst="rect">
            <a:avLst/>
          </a:prstGeom>
        </p:spPr>
        <p:txBody>
          <a:bodyPr wrap="square">
            <a:spAutoFit/>
          </a:bodyPr>
          <a:lstStyle/>
          <a:p>
            <a:r>
              <a:rPr lang="ru-RU" sz="1600" dirty="0">
                <a:latin typeface="Segoe UI" panose="020B0502040204020203" pitchFamily="34" charset="0"/>
                <a:cs typeface="Segoe UI" panose="020B0502040204020203" pitchFamily="34" charset="0"/>
              </a:rPr>
              <a:t>Правила уличного движения по г. Москве, действовавшие в 1955 году указывали, </a:t>
            </a:r>
            <a:br>
              <a:rPr lang="ru-RU" sz="1600" dirty="0">
                <a:latin typeface="Segoe UI" panose="020B0502040204020203" pitchFamily="34" charset="0"/>
                <a:cs typeface="Segoe UI" panose="020B0502040204020203" pitchFamily="34" charset="0"/>
              </a:rPr>
            </a:br>
            <a:r>
              <a:rPr lang="ru-RU" sz="1600" dirty="0">
                <a:latin typeface="Segoe UI" panose="020B0502040204020203" pitchFamily="34" charset="0"/>
                <a:cs typeface="Segoe UI" panose="020B0502040204020203" pitchFamily="34" charset="0"/>
              </a:rPr>
              <a:t>что велосипедист мог выезжать на проезжую </a:t>
            </a:r>
            <a:br>
              <a:rPr lang="ru-RU" sz="1600" dirty="0">
                <a:latin typeface="Segoe UI" panose="020B0502040204020203" pitchFamily="34" charset="0"/>
                <a:cs typeface="Segoe UI" panose="020B0502040204020203" pitchFamily="34" charset="0"/>
              </a:rPr>
            </a:br>
            <a:r>
              <a:rPr lang="ru-RU" sz="1600" dirty="0">
                <a:latin typeface="Segoe UI" panose="020B0502040204020203" pitchFamily="34" charset="0"/>
                <a:cs typeface="Segoe UI" panose="020B0502040204020203" pitchFamily="34" charset="0"/>
              </a:rPr>
              <a:t>часть с 14 лет, а движение велосипедистов разрешалось со скоростью не более </a:t>
            </a:r>
            <a:br>
              <a:rPr lang="ru-RU" sz="1600" dirty="0">
                <a:latin typeface="Segoe UI" panose="020B0502040204020203" pitchFamily="34" charset="0"/>
                <a:cs typeface="Segoe UI" panose="020B0502040204020203" pitchFamily="34" charset="0"/>
              </a:rPr>
            </a:br>
            <a:r>
              <a:rPr lang="ru-RU" sz="1600" dirty="0">
                <a:latin typeface="Segoe UI" panose="020B0502040204020203" pitchFamily="34" charset="0"/>
                <a:cs typeface="Segoe UI" panose="020B0502040204020203" pitchFamily="34" charset="0"/>
              </a:rPr>
              <a:t>30 км/ч.</a:t>
            </a:r>
          </a:p>
        </p:txBody>
      </p:sp>
      <p:sp>
        <p:nvSpPr>
          <p:cNvPr id="13" name="Прямоугольник 12"/>
          <p:cNvSpPr/>
          <p:nvPr/>
        </p:nvSpPr>
        <p:spPr>
          <a:xfrm>
            <a:off x="185868" y="2771024"/>
            <a:ext cx="4116167" cy="1077218"/>
          </a:xfrm>
          <a:prstGeom prst="rect">
            <a:avLst/>
          </a:prstGeom>
        </p:spPr>
        <p:txBody>
          <a:bodyPr wrap="square">
            <a:spAutoFit/>
          </a:bodyPr>
          <a:lstStyle/>
          <a:p>
            <a:r>
              <a:rPr lang="ru-RU" sz="1600" dirty="0">
                <a:latin typeface="Segoe UI" panose="020B0502040204020203" pitchFamily="34" charset="0"/>
                <a:cs typeface="Segoe UI" panose="020B0502040204020203" pitchFamily="34" charset="0"/>
              </a:rPr>
              <a:t>В правилах того времени по Московской области запрещалось «ездить на велосипеде, не соответствующем росту велосипедиста».</a:t>
            </a:r>
          </a:p>
        </p:txBody>
      </p:sp>
      <p:pic>
        <p:nvPicPr>
          <p:cNvPr id="14" name="Рисунок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3256" y="3950532"/>
            <a:ext cx="3147437" cy="253757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808167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1000"/>
                                        <p:tgtEl>
                                          <p:spTgt spid="23"/>
                                        </p:tgtEl>
                                      </p:cBhvr>
                                    </p:animEffect>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childTnLst>
                                </p:cTn>
                              </p:par>
                              <p:par>
                                <p:cTn id="15" presetID="10"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1000"/>
                                        <p:tgtEl>
                                          <p:spTgt spid="14"/>
                                        </p:tgtEl>
                                      </p:cBhvr>
                                    </p:animEffect>
                                  </p:childTnLst>
                                </p:cTn>
                              </p:par>
                            </p:childTnLst>
                          </p:cTn>
                        </p:par>
                        <p:par>
                          <p:cTn id="18" fill="hold">
                            <p:stCondLst>
                              <p:cond delay="2000"/>
                            </p:stCondLst>
                            <p:childTnLst>
                              <p:par>
                                <p:cTn id="19" presetID="10" presetClass="entr" presetSubtype="0"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Рисунок 5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80150" y="2109299"/>
            <a:ext cx="1958508" cy="2535330"/>
          </a:xfrm>
          <a:prstGeom prst="rect">
            <a:avLst/>
          </a:prstGeom>
          <a:ln>
            <a:noFill/>
          </a:ln>
          <a:effectLst>
            <a:outerShdw blurRad="190500" algn="tl" rotWithShape="0">
              <a:srgbClr val="000000">
                <a:alpha val="70000"/>
              </a:srgbClr>
            </a:outerShdw>
          </a:effectLst>
        </p:spPr>
      </p:pic>
      <p:grpSp>
        <p:nvGrpSpPr>
          <p:cNvPr id="2" name="Группа 1"/>
          <p:cNvGrpSpPr/>
          <p:nvPr/>
        </p:nvGrpSpPr>
        <p:grpSpPr>
          <a:xfrm>
            <a:off x="6392035" y="1"/>
            <a:ext cx="2759946" cy="6857999"/>
            <a:chOff x="6392035" y="1"/>
            <a:chExt cx="2759946" cy="6857999"/>
          </a:xfrm>
        </p:grpSpPr>
        <p:sp>
          <p:nvSpPr>
            <p:cNvPr id="18" name="Прямоугольник 17"/>
            <p:cNvSpPr/>
            <p:nvPr/>
          </p:nvSpPr>
          <p:spPr>
            <a:xfrm>
              <a:off x="7152770" y="1"/>
              <a:ext cx="1999211" cy="6857999"/>
            </a:xfrm>
            <a:prstGeom prst="rect">
              <a:avLst/>
            </a:prstGeom>
            <a:solidFill>
              <a:srgbClr val="005BAA"/>
            </a:solidFill>
            <a:ln>
              <a:noFill/>
            </a:ln>
            <a:effectLst>
              <a:glow rad="25400">
                <a:schemeClr val="tx1">
                  <a:lumMod val="50000"/>
                  <a:lumOff val="5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9" name="Рисунок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43994" y="367314"/>
              <a:ext cx="1816760" cy="1498376"/>
            </a:xfrm>
            <a:prstGeom prst="rect">
              <a:avLst/>
            </a:prstGeom>
            <a:ln>
              <a:noFill/>
            </a:ln>
            <a:effectLst>
              <a:outerShdw blurRad="190500" algn="tl" rotWithShape="0">
                <a:srgbClr val="000000">
                  <a:alpha val="70000"/>
                </a:srgbClr>
              </a:outerShdw>
            </a:effectLst>
          </p:spPr>
        </p:pic>
        <p:sp>
          <p:nvSpPr>
            <p:cNvPr id="20" name="Овал 19"/>
            <p:cNvSpPr/>
            <p:nvPr/>
          </p:nvSpPr>
          <p:spPr>
            <a:xfrm>
              <a:off x="6392035" y="4093320"/>
              <a:ext cx="2664000" cy="2664000"/>
            </a:xfrm>
            <a:prstGeom prst="ellipse">
              <a:avLst/>
            </a:prstGeom>
            <a:solidFill>
              <a:schemeClr val="bg1"/>
            </a:solidFill>
            <a:ln w="76200">
              <a:noFill/>
            </a:ln>
            <a:effectLst>
              <a:glow rad="25400">
                <a:schemeClr val="tx1">
                  <a:lumMod val="50000"/>
                  <a:lumOff val="50000"/>
                  <a:alpha val="39000"/>
                </a:schemeClr>
              </a:glow>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Овал 20"/>
            <p:cNvSpPr/>
            <p:nvPr/>
          </p:nvSpPr>
          <p:spPr>
            <a:xfrm>
              <a:off x="6572035" y="4273320"/>
              <a:ext cx="2304000" cy="2304000"/>
            </a:xfrm>
            <a:prstGeom prst="ellipse">
              <a:avLst/>
            </a:prstGeom>
            <a:solidFill>
              <a:srgbClr val="005BAA"/>
            </a:solidFill>
            <a:ln w="762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pic>
          <p:nvPicPr>
            <p:cNvPr id="22" name="Рисунок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43344" y="4644629"/>
              <a:ext cx="1561381" cy="1561381"/>
            </a:xfrm>
            <a:prstGeom prst="rect">
              <a:avLst/>
            </a:prstGeom>
            <a:ln>
              <a:noFill/>
            </a:ln>
            <a:effectLst>
              <a:glow rad="25400">
                <a:schemeClr val="tx1">
                  <a:lumMod val="50000"/>
                  <a:lumOff val="50000"/>
                  <a:alpha val="40000"/>
                </a:schemeClr>
              </a:glow>
              <a:outerShdw blurRad="190500" algn="tl" rotWithShape="0">
                <a:srgbClr val="000000">
                  <a:alpha val="70000"/>
                </a:srgbClr>
              </a:outerShdw>
            </a:effectLst>
          </p:spPr>
        </p:pic>
      </p:grpSp>
      <p:sp>
        <p:nvSpPr>
          <p:cNvPr id="70" name="TextBox 11"/>
          <p:cNvSpPr txBox="1">
            <a:spLocks noChangeArrowheads="1"/>
          </p:cNvSpPr>
          <p:nvPr/>
        </p:nvSpPr>
        <p:spPr bwMode="auto">
          <a:xfrm flipH="1">
            <a:off x="1165646" y="671135"/>
            <a:ext cx="3827214" cy="1245854"/>
          </a:xfrm>
          <a:prstGeom prst="rect">
            <a:avLst/>
          </a:prstGeom>
          <a:noFill/>
          <a:ln>
            <a:noFill/>
          </a:ln>
          <a:effectLs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defRPr/>
            </a:pPr>
            <a:r>
              <a:rPr lang="ru-RU" altLang="zh-CN" sz="1499" kern="0" dirty="0">
                <a:latin typeface="Segoe UI" panose="020B0502040204020203" pitchFamily="34" charset="0"/>
                <a:ea typeface="微软雅黑" pitchFamily="34" charset="-122"/>
                <a:cs typeface="Segoe UI" panose="020B0502040204020203" pitchFamily="34" charset="0"/>
              </a:rPr>
              <a:t>Начиная с 1896 года велосипедисты являются участниками всех Олимпийских игр. Они первыми </a:t>
            </a:r>
            <a:br>
              <a:rPr lang="ru-RU" altLang="zh-CN" sz="1499" kern="0" dirty="0">
                <a:latin typeface="Segoe UI" panose="020B0502040204020203" pitchFamily="34" charset="0"/>
                <a:ea typeface="微软雅黑" pitchFamily="34" charset="-122"/>
                <a:cs typeface="Segoe UI" panose="020B0502040204020203" pitchFamily="34" charset="0"/>
              </a:rPr>
            </a:br>
            <a:r>
              <a:rPr lang="ru-RU" altLang="zh-CN" sz="1499" kern="0" dirty="0">
                <a:latin typeface="Segoe UI" panose="020B0502040204020203" pitchFamily="34" charset="0"/>
                <a:ea typeface="微软雅黑" pitchFamily="34" charset="-122"/>
                <a:cs typeface="Segoe UI" panose="020B0502040204020203" pitchFamily="34" charset="0"/>
              </a:rPr>
              <a:t>в 1986 году совершили кругосветное путешествие на сухопутном транспорте.</a:t>
            </a:r>
          </a:p>
        </p:txBody>
      </p:sp>
      <p:sp>
        <p:nvSpPr>
          <p:cNvPr id="57" name="Прямоугольник 56"/>
          <p:cNvSpPr/>
          <p:nvPr/>
        </p:nvSpPr>
        <p:spPr>
          <a:xfrm>
            <a:off x="374633" y="182648"/>
            <a:ext cx="6778133" cy="369332"/>
          </a:xfrm>
          <a:prstGeom prst="rect">
            <a:avLst/>
          </a:prstGeom>
        </p:spPr>
        <p:txBody>
          <a:bodyPr wrap="square">
            <a:spAutoFit/>
          </a:bodyPr>
          <a:lstStyle/>
          <a:p>
            <a:pPr lvl="0">
              <a:defRPr/>
            </a:pPr>
            <a:r>
              <a:rPr lang="ru-RU" dirty="0">
                <a:solidFill>
                  <a:srgbClr val="005BAA"/>
                </a:solidFill>
                <a:latin typeface="Segoe UI Semibold" panose="020B0702040204020203" pitchFamily="34" charset="0"/>
                <a:cs typeface="Segoe UI Semibold" panose="020B0702040204020203" pitchFamily="34" charset="0"/>
              </a:rPr>
              <a:t>А ЗНАЕТЕ ЛИ ВЫ?</a:t>
            </a:r>
          </a:p>
        </p:txBody>
      </p:sp>
      <p:grpSp>
        <p:nvGrpSpPr>
          <p:cNvPr id="5" name="Группа 4"/>
          <p:cNvGrpSpPr/>
          <p:nvPr/>
        </p:nvGrpSpPr>
        <p:grpSpPr>
          <a:xfrm>
            <a:off x="447275" y="1111958"/>
            <a:ext cx="360000" cy="360000"/>
            <a:chOff x="330926" y="1227909"/>
            <a:chExt cx="360000" cy="360000"/>
          </a:xfrm>
        </p:grpSpPr>
        <p:sp>
          <p:nvSpPr>
            <p:cNvPr id="3" name="Овал 2"/>
            <p:cNvSpPr/>
            <p:nvPr/>
          </p:nvSpPr>
          <p:spPr>
            <a:xfrm>
              <a:off x="330926" y="1227909"/>
              <a:ext cx="360000" cy="360000"/>
            </a:xfrm>
            <a:prstGeom prst="ellipse">
              <a:avLst/>
            </a:prstGeom>
            <a:noFill/>
            <a:ln w="57150">
              <a:solidFill>
                <a:srgbClr val="005BAA"/>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Овал 3"/>
            <p:cNvSpPr/>
            <p:nvPr/>
          </p:nvSpPr>
          <p:spPr>
            <a:xfrm>
              <a:off x="402926" y="1299909"/>
              <a:ext cx="216000" cy="216000"/>
            </a:xfrm>
            <a:prstGeom prst="ellipse">
              <a:avLst/>
            </a:prstGeom>
            <a:solidFill>
              <a:srgbClr val="005BAA"/>
            </a:soli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61" name="TextBox 11"/>
          <p:cNvSpPr txBox="1">
            <a:spLocks noChangeArrowheads="1"/>
          </p:cNvSpPr>
          <p:nvPr/>
        </p:nvSpPr>
        <p:spPr bwMode="auto">
          <a:xfrm flipH="1">
            <a:off x="1177825" y="2137913"/>
            <a:ext cx="3829604" cy="1707262"/>
          </a:xfrm>
          <a:prstGeom prst="rect">
            <a:avLst/>
          </a:prstGeom>
          <a:noFill/>
          <a:ln>
            <a:noFill/>
          </a:ln>
          <a:effectLs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defRPr/>
            </a:pPr>
            <a:r>
              <a:rPr lang="ru-RU" altLang="zh-CN" sz="1499" kern="0" dirty="0">
                <a:latin typeface="Segoe UI" panose="020B0502040204020203" pitchFamily="34" charset="0"/>
                <a:ea typeface="微软雅黑" pitchFamily="34" charset="-122"/>
                <a:cs typeface="Segoe UI" panose="020B0502040204020203" pitchFamily="34" charset="0"/>
              </a:rPr>
              <a:t>Высшую награду «Бриллиантовую звезду» получил русский велосипедист Анисим Панкратов за то, что поехал от Харбина до Петербурга, оттуда через Атлантику по морю, по безводной пустыне </a:t>
            </a:r>
            <a:r>
              <a:rPr lang="ru-RU" altLang="zh-CN" sz="1499" kern="0" dirty="0" err="1">
                <a:latin typeface="Segoe UI" panose="020B0502040204020203" pitchFamily="34" charset="0"/>
                <a:ea typeface="微软雅黑" pitchFamily="34" charset="-122"/>
                <a:cs typeface="Segoe UI" panose="020B0502040204020203" pitchFamily="34" charset="0"/>
              </a:rPr>
              <a:t>Кобри</a:t>
            </a:r>
            <a:r>
              <a:rPr lang="ru-RU" altLang="zh-CN" sz="1499" kern="0" dirty="0">
                <a:latin typeface="Segoe UI" panose="020B0502040204020203" pitchFamily="34" charset="0"/>
                <a:ea typeface="微软雅黑" pitchFamily="34" charset="-122"/>
                <a:cs typeface="Segoe UI" panose="020B0502040204020203" pitchFamily="34" charset="0"/>
              </a:rPr>
              <a:t> и пескам Небраски через океан в Японию, Корею и Китай.</a:t>
            </a:r>
          </a:p>
        </p:txBody>
      </p:sp>
      <p:grpSp>
        <p:nvGrpSpPr>
          <p:cNvPr id="63" name="Группа 62"/>
          <p:cNvGrpSpPr/>
          <p:nvPr/>
        </p:nvGrpSpPr>
        <p:grpSpPr>
          <a:xfrm>
            <a:off x="464563" y="2811544"/>
            <a:ext cx="360000" cy="360000"/>
            <a:chOff x="330926" y="1227909"/>
            <a:chExt cx="360000" cy="360000"/>
          </a:xfrm>
        </p:grpSpPr>
        <p:sp>
          <p:nvSpPr>
            <p:cNvPr id="64" name="Овал 63"/>
            <p:cNvSpPr/>
            <p:nvPr/>
          </p:nvSpPr>
          <p:spPr>
            <a:xfrm>
              <a:off x="330926" y="1227909"/>
              <a:ext cx="360000" cy="360000"/>
            </a:xfrm>
            <a:prstGeom prst="ellipse">
              <a:avLst/>
            </a:prstGeom>
            <a:noFill/>
            <a:ln w="57150">
              <a:solidFill>
                <a:srgbClr val="005BAA"/>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5" name="Овал 64"/>
            <p:cNvSpPr/>
            <p:nvPr/>
          </p:nvSpPr>
          <p:spPr>
            <a:xfrm>
              <a:off x="402926" y="1299909"/>
              <a:ext cx="216000" cy="216000"/>
            </a:xfrm>
            <a:prstGeom prst="ellipse">
              <a:avLst/>
            </a:prstGeom>
            <a:solidFill>
              <a:srgbClr val="005BAA"/>
            </a:soli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66" name="TextBox 11"/>
          <p:cNvSpPr txBox="1">
            <a:spLocks noChangeArrowheads="1"/>
          </p:cNvSpPr>
          <p:nvPr/>
        </p:nvSpPr>
        <p:spPr bwMode="auto">
          <a:xfrm flipH="1">
            <a:off x="1177825" y="4181379"/>
            <a:ext cx="5916782" cy="553741"/>
          </a:xfrm>
          <a:prstGeom prst="rect">
            <a:avLst/>
          </a:prstGeom>
          <a:noFill/>
          <a:ln>
            <a:noFill/>
          </a:ln>
          <a:effectLs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defRPr/>
            </a:pPr>
            <a:r>
              <a:rPr lang="ru-RU" altLang="zh-CN" sz="1499" kern="0" dirty="0">
                <a:latin typeface="Segoe UI" panose="020B0502040204020203" pitchFamily="34" charset="0"/>
                <a:ea typeface="微软雅黑" pitchFamily="34" charset="-122"/>
                <a:cs typeface="Segoe UI" panose="020B0502040204020203" pitchFamily="34" charset="0"/>
              </a:rPr>
              <a:t>Самым длинным велосипедом является </a:t>
            </a:r>
            <a:br>
              <a:rPr lang="ru-RU" altLang="zh-CN" sz="1499" kern="0" dirty="0">
                <a:latin typeface="Segoe UI" panose="020B0502040204020203" pitchFamily="34" charset="0"/>
                <a:ea typeface="微软雅黑" pitchFamily="34" charset="-122"/>
                <a:cs typeface="Segoe UI" panose="020B0502040204020203" pitchFamily="34" charset="0"/>
              </a:rPr>
            </a:br>
            <a:r>
              <a:rPr lang="ru-RU" altLang="zh-CN" sz="1499" kern="0" dirty="0">
                <a:latin typeface="Segoe UI" panose="020B0502040204020203" pitchFamily="34" charset="0"/>
                <a:ea typeface="微软雅黑" pitchFamily="34" charset="-122"/>
                <a:cs typeface="Segoe UI" panose="020B0502040204020203" pitchFamily="34" charset="0"/>
              </a:rPr>
              <a:t>тандем на 11 человек, длиной 22 метра.</a:t>
            </a:r>
          </a:p>
        </p:txBody>
      </p:sp>
      <p:grpSp>
        <p:nvGrpSpPr>
          <p:cNvPr id="67" name="Группа 66"/>
          <p:cNvGrpSpPr/>
          <p:nvPr/>
        </p:nvGrpSpPr>
        <p:grpSpPr>
          <a:xfrm>
            <a:off x="464563" y="4284629"/>
            <a:ext cx="360000" cy="360000"/>
            <a:chOff x="330926" y="1227909"/>
            <a:chExt cx="360000" cy="360000"/>
          </a:xfrm>
        </p:grpSpPr>
        <p:sp>
          <p:nvSpPr>
            <p:cNvPr id="68" name="Овал 67"/>
            <p:cNvSpPr/>
            <p:nvPr/>
          </p:nvSpPr>
          <p:spPr>
            <a:xfrm>
              <a:off x="330926" y="1227909"/>
              <a:ext cx="360000" cy="360000"/>
            </a:xfrm>
            <a:prstGeom prst="ellipse">
              <a:avLst/>
            </a:prstGeom>
            <a:noFill/>
            <a:ln w="57150">
              <a:solidFill>
                <a:srgbClr val="005BAA"/>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1" name="Овал 70"/>
            <p:cNvSpPr/>
            <p:nvPr/>
          </p:nvSpPr>
          <p:spPr>
            <a:xfrm>
              <a:off x="402926" y="1299909"/>
              <a:ext cx="216000" cy="216000"/>
            </a:xfrm>
            <a:prstGeom prst="ellipse">
              <a:avLst/>
            </a:prstGeom>
            <a:solidFill>
              <a:srgbClr val="005BAA"/>
            </a:soli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72" name="TextBox 11"/>
          <p:cNvSpPr txBox="1">
            <a:spLocks noChangeArrowheads="1"/>
          </p:cNvSpPr>
          <p:nvPr/>
        </p:nvSpPr>
        <p:spPr bwMode="auto">
          <a:xfrm flipH="1">
            <a:off x="1165646" y="4829560"/>
            <a:ext cx="5951123" cy="784446"/>
          </a:xfrm>
          <a:prstGeom prst="rect">
            <a:avLst/>
          </a:prstGeom>
          <a:noFill/>
          <a:ln>
            <a:noFill/>
          </a:ln>
          <a:effectLs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defRPr/>
            </a:pPr>
            <a:r>
              <a:rPr lang="ru-RU" altLang="zh-CN" sz="1499" kern="0" dirty="0">
                <a:latin typeface="Segoe UI" panose="020B0502040204020203" pitchFamily="34" charset="0"/>
                <a:ea typeface="微软雅黑" pitchFamily="34" charset="-122"/>
                <a:cs typeface="Segoe UI" panose="020B0502040204020203" pitchFamily="34" charset="0"/>
              </a:rPr>
              <a:t>Самый большой велосипед построен </a:t>
            </a:r>
            <a:br>
              <a:rPr lang="ru-RU" altLang="zh-CN" sz="1499" kern="0" dirty="0">
                <a:latin typeface="Segoe UI" panose="020B0502040204020203" pitchFamily="34" charset="0"/>
                <a:ea typeface="微软雅黑" pitchFamily="34" charset="-122"/>
                <a:cs typeface="Segoe UI" panose="020B0502040204020203" pitchFamily="34" charset="0"/>
              </a:rPr>
            </a:br>
            <a:r>
              <a:rPr lang="ru-RU" altLang="zh-CN" sz="1499" kern="0" dirty="0">
                <a:latin typeface="Segoe UI" panose="020B0502040204020203" pitchFamily="34" charset="0"/>
                <a:ea typeface="微软雅黑" pitchFamily="34" charset="-122"/>
                <a:cs typeface="Segoe UI" panose="020B0502040204020203" pitchFamily="34" charset="0"/>
              </a:rPr>
              <a:t>во Франкфурте-на-Майне. Длина велосипеда 6,25 метра, </a:t>
            </a:r>
            <a:br>
              <a:rPr lang="ru-RU" altLang="zh-CN" sz="1499" kern="0" dirty="0">
                <a:latin typeface="Segoe UI" panose="020B0502040204020203" pitchFamily="34" charset="0"/>
                <a:ea typeface="微软雅黑" pitchFamily="34" charset="-122"/>
                <a:cs typeface="Segoe UI" panose="020B0502040204020203" pitchFamily="34" charset="0"/>
              </a:rPr>
            </a:br>
            <a:r>
              <a:rPr lang="ru-RU" altLang="zh-CN" sz="1499" kern="0" dirty="0">
                <a:latin typeface="Segoe UI" panose="020B0502040204020203" pitchFamily="34" charset="0"/>
                <a:ea typeface="微软雅黑" pitchFamily="34" charset="-122"/>
                <a:cs typeface="Segoe UI" panose="020B0502040204020203" pitchFamily="34" charset="0"/>
              </a:rPr>
              <a:t>диаметр колес 2,5 метра.</a:t>
            </a:r>
          </a:p>
        </p:txBody>
      </p:sp>
      <p:grpSp>
        <p:nvGrpSpPr>
          <p:cNvPr id="73" name="Группа 72"/>
          <p:cNvGrpSpPr/>
          <p:nvPr/>
        </p:nvGrpSpPr>
        <p:grpSpPr>
          <a:xfrm>
            <a:off x="464563" y="5043111"/>
            <a:ext cx="360000" cy="360000"/>
            <a:chOff x="330926" y="1227909"/>
            <a:chExt cx="360000" cy="360000"/>
          </a:xfrm>
        </p:grpSpPr>
        <p:sp>
          <p:nvSpPr>
            <p:cNvPr id="74" name="Овал 73"/>
            <p:cNvSpPr/>
            <p:nvPr/>
          </p:nvSpPr>
          <p:spPr>
            <a:xfrm>
              <a:off x="330926" y="1227909"/>
              <a:ext cx="360000" cy="360000"/>
            </a:xfrm>
            <a:prstGeom prst="ellipse">
              <a:avLst/>
            </a:prstGeom>
            <a:noFill/>
            <a:ln w="57150">
              <a:solidFill>
                <a:srgbClr val="005BAA"/>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5" name="Овал 74"/>
            <p:cNvSpPr/>
            <p:nvPr/>
          </p:nvSpPr>
          <p:spPr>
            <a:xfrm>
              <a:off x="402926" y="1299909"/>
              <a:ext cx="216000" cy="216000"/>
            </a:xfrm>
            <a:prstGeom prst="ellipse">
              <a:avLst/>
            </a:prstGeom>
            <a:solidFill>
              <a:srgbClr val="005BAA"/>
            </a:soli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77" name="TextBox 11"/>
          <p:cNvSpPr txBox="1">
            <a:spLocks noChangeArrowheads="1"/>
          </p:cNvSpPr>
          <p:nvPr/>
        </p:nvSpPr>
        <p:spPr bwMode="auto">
          <a:xfrm flipH="1">
            <a:off x="1165646" y="5708446"/>
            <a:ext cx="5142209" cy="1015150"/>
          </a:xfrm>
          <a:prstGeom prst="rect">
            <a:avLst/>
          </a:prstGeom>
          <a:noFill/>
          <a:ln>
            <a:noFill/>
          </a:ln>
          <a:effectLst/>
          <a:extLst/>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defRPr/>
            </a:pPr>
            <a:r>
              <a:rPr lang="ru-RU" altLang="zh-CN" sz="1499" kern="0" dirty="0">
                <a:latin typeface="Segoe UI" panose="020B0502040204020203" pitchFamily="34" charset="0"/>
                <a:ea typeface="微软雅黑" pitchFamily="34" charset="-122"/>
                <a:cs typeface="Segoe UI" panose="020B0502040204020203" pitchFamily="34" charset="0"/>
              </a:rPr>
              <a:t>Самый маленький велосипед для своих выступлений </a:t>
            </a:r>
            <a:br>
              <a:rPr lang="ru-RU" altLang="zh-CN" sz="1499" kern="0" dirty="0">
                <a:latin typeface="Segoe UI" panose="020B0502040204020203" pitchFamily="34" charset="0"/>
                <a:ea typeface="微软雅黑" pitchFamily="34" charset="-122"/>
                <a:cs typeface="Segoe UI" panose="020B0502040204020203" pitchFamily="34" charset="0"/>
              </a:rPr>
            </a:br>
            <a:r>
              <a:rPr lang="ru-RU" altLang="zh-CN" sz="1499" kern="0" dirty="0">
                <a:latin typeface="Segoe UI" panose="020B0502040204020203" pitchFamily="34" charset="0"/>
                <a:ea typeface="微软雅黑" pitchFamily="34" charset="-122"/>
                <a:cs typeface="Segoe UI" panose="020B0502040204020203" pitchFamily="34" charset="0"/>
              </a:rPr>
              <a:t>в цирке использовал швейцарский клоун </a:t>
            </a:r>
            <a:br>
              <a:rPr lang="ru-RU" altLang="zh-CN" sz="1499" kern="0" dirty="0">
                <a:latin typeface="Segoe UI" panose="020B0502040204020203" pitchFamily="34" charset="0"/>
                <a:ea typeface="微软雅黑" pitchFamily="34" charset="-122"/>
                <a:cs typeface="Segoe UI" panose="020B0502040204020203" pitchFamily="34" charset="0"/>
              </a:rPr>
            </a:br>
            <a:r>
              <a:rPr lang="ru-RU" altLang="zh-CN" sz="1499" kern="0" dirty="0" err="1">
                <a:latin typeface="Segoe UI" panose="020B0502040204020203" pitchFamily="34" charset="0"/>
                <a:ea typeface="微软雅黑" pitchFamily="34" charset="-122"/>
                <a:cs typeface="Segoe UI" panose="020B0502040204020203" pitchFamily="34" charset="0"/>
              </a:rPr>
              <a:t>Райн</a:t>
            </a:r>
            <a:r>
              <a:rPr lang="ru-RU" altLang="zh-CN" sz="1499" kern="0" dirty="0">
                <a:latin typeface="Segoe UI" panose="020B0502040204020203" pitchFamily="34" charset="0"/>
                <a:ea typeface="微软雅黑" pitchFamily="34" charset="-122"/>
                <a:cs typeface="Segoe UI" panose="020B0502040204020203" pitchFamily="34" charset="0"/>
              </a:rPr>
              <a:t> </a:t>
            </a:r>
            <a:r>
              <a:rPr lang="ru-RU" altLang="zh-CN" sz="1499" kern="0" dirty="0" err="1">
                <a:latin typeface="Segoe UI" panose="020B0502040204020203" pitchFamily="34" charset="0"/>
                <a:ea typeface="微软雅黑" pitchFamily="34" charset="-122"/>
                <a:cs typeface="Segoe UI" panose="020B0502040204020203" pitchFamily="34" charset="0"/>
              </a:rPr>
              <a:t>Фришкнейхт</a:t>
            </a:r>
            <a:r>
              <a:rPr lang="ru-RU" altLang="zh-CN" sz="1499" kern="0" dirty="0">
                <a:latin typeface="Segoe UI" panose="020B0502040204020203" pitchFamily="34" charset="0"/>
                <a:ea typeface="微软雅黑" pitchFamily="34" charset="-122"/>
                <a:cs typeface="Segoe UI" panose="020B0502040204020203" pitchFamily="34" charset="0"/>
              </a:rPr>
              <a:t>. Его велосипед имел в высоту 9, </a:t>
            </a:r>
            <a:br>
              <a:rPr lang="ru-RU" altLang="zh-CN" sz="1499" kern="0" dirty="0">
                <a:latin typeface="Segoe UI" panose="020B0502040204020203" pitchFamily="34" charset="0"/>
                <a:ea typeface="微软雅黑" pitchFamily="34" charset="-122"/>
                <a:cs typeface="Segoe UI" panose="020B0502040204020203" pitchFamily="34" charset="0"/>
              </a:rPr>
            </a:br>
            <a:r>
              <a:rPr lang="ru-RU" altLang="zh-CN" sz="1499" kern="0" dirty="0">
                <a:latin typeface="Segoe UI" panose="020B0502040204020203" pitchFamily="34" charset="0"/>
                <a:ea typeface="微软雅黑" pitchFamily="34" charset="-122"/>
                <a:cs typeface="Segoe UI" panose="020B0502040204020203" pitchFamily="34" charset="0"/>
              </a:rPr>
              <a:t>а в ширину 14 сантиметров.</a:t>
            </a:r>
          </a:p>
        </p:txBody>
      </p:sp>
      <p:grpSp>
        <p:nvGrpSpPr>
          <p:cNvPr id="79" name="Группа 78"/>
          <p:cNvGrpSpPr/>
          <p:nvPr/>
        </p:nvGrpSpPr>
        <p:grpSpPr>
          <a:xfrm>
            <a:off x="464563" y="6042261"/>
            <a:ext cx="360000" cy="360000"/>
            <a:chOff x="330926" y="1227909"/>
            <a:chExt cx="360000" cy="360000"/>
          </a:xfrm>
        </p:grpSpPr>
        <p:sp>
          <p:nvSpPr>
            <p:cNvPr id="80" name="Овал 79"/>
            <p:cNvSpPr/>
            <p:nvPr/>
          </p:nvSpPr>
          <p:spPr>
            <a:xfrm>
              <a:off x="330926" y="1227909"/>
              <a:ext cx="360000" cy="360000"/>
            </a:xfrm>
            <a:prstGeom prst="ellipse">
              <a:avLst/>
            </a:prstGeom>
            <a:noFill/>
            <a:ln w="57150">
              <a:solidFill>
                <a:srgbClr val="005BAA"/>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1" name="Овал 80"/>
            <p:cNvSpPr/>
            <p:nvPr/>
          </p:nvSpPr>
          <p:spPr>
            <a:xfrm>
              <a:off x="402926" y="1299909"/>
              <a:ext cx="216000" cy="216000"/>
            </a:xfrm>
            <a:prstGeom prst="ellipse">
              <a:avLst/>
            </a:prstGeom>
            <a:solidFill>
              <a:srgbClr val="005BAA"/>
            </a:soli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pic>
        <p:nvPicPr>
          <p:cNvPr id="56" name="Рисунок 5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04829" y="678914"/>
            <a:ext cx="1932288" cy="1241646"/>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261703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fade">
                                      <p:cBhvr>
                                        <p:cTn id="7" dur="2000"/>
                                        <p:tgtEl>
                                          <p:spTgt spid="57"/>
                                        </p:tgtEl>
                                      </p:cBhvr>
                                    </p:animEffect>
                                  </p:childTnLst>
                                </p:cTn>
                              </p:par>
                            </p:childTnLst>
                          </p:cTn>
                        </p:par>
                        <p:par>
                          <p:cTn id="8" fill="hold">
                            <p:stCondLst>
                              <p:cond delay="2000"/>
                            </p:stCondLst>
                            <p:childTnLst>
                              <p:par>
                                <p:cTn id="9" presetID="53" presetClass="entr" presetSubtype="16"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1000" fill="hold"/>
                                        <p:tgtEl>
                                          <p:spTgt spid="5"/>
                                        </p:tgtEl>
                                        <p:attrNameLst>
                                          <p:attrName>ppt_w</p:attrName>
                                        </p:attrNameLst>
                                      </p:cBhvr>
                                      <p:tavLst>
                                        <p:tav tm="0">
                                          <p:val>
                                            <p:fltVal val="0"/>
                                          </p:val>
                                        </p:tav>
                                        <p:tav tm="100000">
                                          <p:val>
                                            <p:strVal val="#ppt_w"/>
                                          </p:val>
                                        </p:tav>
                                      </p:tavLst>
                                    </p:anim>
                                    <p:anim calcmode="lin" valueType="num">
                                      <p:cBhvr>
                                        <p:cTn id="12" dur="1000" fill="hold"/>
                                        <p:tgtEl>
                                          <p:spTgt spid="5"/>
                                        </p:tgtEl>
                                        <p:attrNameLst>
                                          <p:attrName>ppt_h</p:attrName>
                                        </p:attrNameLst>
                                      </p:cBhvr>
                                      <p:tavLst>
                                        <p:tav tm="0">
                                          <p:val>
                                            <p:fltVal val="0"/>
                                          </p:val>
                                        </p:tav>
                                        <p:tav tm="100000">
                                          <p:val>
                                            <p:strVal val="#ppt_h"/>
                                          </p:val>
                                        </p:tav>
                                      </p:tavLst>
                                    </p:anim>
                                    <p:animEffect transition="in" filter="fade">
                                      <p:cBhvr>
                                        <p:cTn id="13" dur="1000"/>
                                        <p:tgtEl>
                                          <p:spTgt spid="5"/>
                                        </p:tgtEl>
                                      </p:cBhvr>
                                    </p:animEffect>
                                  </p:childTnLst>
                                </p:cTn>
                              </p:par>
                            </p:childTnLst>
                          </p:cTn>
                        </p:par>
                        <p:par>
                          <p:cTn id="14" fill="hold">
                            <p:stCondLst>
                              <p:cond delay="3000"/>
                            </p:stCondLst>
                            <p:childTnLst>
                              <p:par>
                                <p:cTn id="15" presetID="10" presetClass="entr" presetSubtype="0" fill="hold" grpId="0" nodeType="afterEffect">
                                  <p:stCondLst>
                                    <p:cond delay="0"/>
                                  </p:stCondLst>
                                  <p:childTnLst>
                                    <p:set>
                                      <p:cBhvr>
                                        <p:cTn id="16" dur="1" fill="hold">
                                          <p:stCondLst>
                                            <p:cond delay="0"/>
                                          </p:stCondLst>
                                        </p:cTn>
                                        <p:tgtEl>
                                          <p:spTgt spid="70"/>
                                        </p:tgtEl>
                                        <p:attrNameLst>
                                          <p:attrName>style.visibility</p:attrName>
                                        </p:attrNameLst>
                                      </p:cBhvr>
                                      <p:to>
                                        <p:strVal val="visible"/>
                                      </p:to>
                                    </p:set>
                                    <p:animEffect transition="in" filter="fade">
                                      <p:cBhvr>
                                        <p:cTn id="17" dur="1000"/>
                                        <p:tgtEl>
                                          <p:spTgt spid="70"/>
                                        </p:tgtEl>
                                      </p:cBhvr>
                                    </p:animEffect>
                                  </p:childTnLst>
                                </p:cTn>
                              </p:par>
                              <p:par>
                                <p:cTn id="18" presetID="10" presetClass="entr" presetSubtype="0" fill="hold" nodeType="withEffect">
                                  <p:stCondLst>
                                    <p:cond delay="0"/>
                                  </p:stCondLst>
                                  <p:childTnLst>
                                    <p:set>
                                      <p:cBhvr>
                                        <p:cTn id="19" dur="1" fill="hold">
                                          <p:stCondLst>
                                            <p:cond delay="0"/>
                                          </p:stCondLst>
                                        </p:cTn>
                                        <p:tgtEl>
                                          <p:spTgt spid="56"/>
                                        </p:tgtEl>
                                        <p:attrNameLst>
                                          <p:attrName>style.visibility</p:attrName>
                                        </p:attrNameLst>
                                      </p:cBhvr>
                                      <p:to>
                                        <p:strVal val="visible"/>
                                      </p:to>
                                    </p:set>
                                    <p:animEffect transition="in" filter="fade">
                                      <p:cBhvr>
                                        <p:cTn id="20" dur="1000"/>
                                        <p:tgtEl>
                                          <p:spTgt spid="56"/>
                                        </p:tgtEl>
                                      </p:cBhvr>
                                    </p:animEffect>
                                  </p:childTnLst>
                                </p:cTn>
                              </p:par>
                            </p:childTnLst>
                          </p:cTn>
                        </p:par>
                        <p:par>
                          <p:cTn id="21" fill="hold">
                            <p:stCondLst>
                              <p:cond delay="4000"/>
                            </p:stCondLst>
                            <p:childTnLst>
                              <p:par>
                                <p:cTn id="22" presetID="53" presetClass="entr" presetSubtype="16" fill="hold" nodeType="afterEffect">
                                  <p:stCondLst>
                                    <p:cond delay="0"/>
                                  </p:stCondLst>
                                  <p:childTnLst>
                                    <p:set>
                                      <p:cBhvr>
                                        <p:cTn id="23" dur="1" fill="hold">
                                          <p:stCondLst>
                                            <p:cond delay="0"/>
                                          </p:stCondLst>
                                        </p:cTn>
                                        <p:tgtEl>
                                          <p:spTgt spid="63"/>
                                        </p:tgtEl>
                                        <p:attrNameLst>
                                          <p:attrName>style.visibility</p:attrName>
                                        </p:attrNameLst>
                                      </p:cBhvr>
                                      <p:to>
                                        <p:strVal val="visible"/>
                                      </p:to>
                                    </p:set>
                                    <p:anim calcmode="lin" valueType="num">
                                      <p:cBhvr>
                                        <p:cTn id="24" dur="1000" fill="hold"/>
                                        <p:tgtEl>
                                          <p:spTgt spid="63"/>
                                        </p:tgtEl>
                                        <p:attrNameLst>
                                          <p:attrName>ppt_w</p:attrName>
                                        </p:attrNameLst>
                                      </p:cBhvr>
                                      <p:tavLst>
                                        <p:tav tm="0">
                                          <p:val>
                                            <p:fltVal val="0"/>
                                          </p:val>
                                        </p:tav>
                                        <p:tav tm="100000">
                                          <p:val>
                                            <p:strVal val="#ppt_w"/>
                                          </p:val>
                                        </p:tav>
                                      </p:tavLst>
                                    </p:anim>
                                    <p:anim calcmode="lin" valueType="num">
                                      <p:cBhvr>
                                        <p:cTn id="25" dur="1000" fill="hold"/>
                                        <p:tgtEl>
                                          <p:spTgt spid="63"/>
                                        </p:tgtEl>
                                        <p:attrNameLst>
                                          <p:attrName>ppt_h</p:attrName>
                                        </p:attrNameLst>
                                      </p:cBhvr>
                                      <p:tavLst>
                                        <p:tav tm="0">
                                          <p:val>
                                            <p:fltVal val="0"/>
                                          </p:val>
                                        </p:tav>
                                        <p:tav tm="100000">
                                          <p:val>
                                            <p:strVal val="#ppt_h"/>
                                          </p:val>
                                        </p:tav>
                                      </p:tavLst>
                                    </p:anim>
                                    <p:animEffect transition="in" filter="fade">
                                      <p:cBhvr>
                                        <p:cTn id="26" dur="1000"/>
                                        <p:tgtEl>
                                          <p:spTgt spid="63"/>
                                        </p:tgtEl>
                                      </p:cBhvr>
                                    </p:animEffect>
                                  </p:childTnLst>
                                </p:cTn>
                              </p:par>
                            </p:childTnLst>
                          </p:cTn>
                        </p:par>
                        <p:par>
                          <p:cTn id="27" fill="hold">
                            <p:stCondLst>
                              <p:cond delay="5000"/>
                            </p:stCondLst>
                            <p:childTnLst>
                              <p:par>
                                <p:cTn id="28" presetID="10" presetClass="entr" presetSubtype="0" fill="hold" grpId="0" nodeType="afterEffect">
                                  <p:stCondLst>
                                    <p:cond delay="0"/>
                                  </p:stCondLst>
                                  <p:childTnLst>
                                    <p:set>
                                      <p:cBhvr>
                                        <p:cTn id="29" dur="1" fill="hold">
                                          <p:stCondLst>
                                            <p:cond delay="0"/>
                                          </p:stCondLst>
                                        </p:cTn>
                                        <p:tgtEl>
                                          <p:spTgt spid="61"/>
                                        </p:tgtEl>
                                        <p:attrNameLst>
                                          <p:attrName>style.visibility</p:attrName>
                                        </p:attrNameLst>
                                      </p:cBhvr>
                                      <p:to>
                                        <p:strVal val="visible"/>
                                      </p:to>
                                    </p:set>
                                    <p:animEffect transition="in" filter="fade">
                                      <p:cBhvr>
                                        <p:cTn id="30" dur="1000"/>
                                        <p:tgtEl>
                                          <p:spTgt spid="61"/>
                                        </p:tgtEl>
                                      </p:cBhvr>
                                    </p:animEffect>
                                  </p:childTnLst>
                                </p:cTn>
                              </p:par>
                              <p:par>
                                <p:cTn id="31" presetID="10" presetClass="entr" presetSubtype="0" fill="hold" nodeType="withEffect">
                                  <p:stCondLst>
                                    <p:cond delay="0"/>
                                  </p:stCondLst>
                                  <p:childTnLst>
                                    <p:set>
                                      <p:cBhvr>
                                        <p:cTn id="32" dur="1" fill="hold">
                                          <p:stCondLst>
                                            <p:cond delay="0"/>
                                          </p:stCondLst>
                                        </p:cTn>
                                        <p:tgtEl>
                                          <p:spTgt spid="55"/>
                                        </p:tgtEl>
                                        <p:attrNameLst>
                                          <p:attrName>style.visibility</p:attrName>
                                        </p:attrNameLst>
                                      </p:cBhvr>
                                      <p:to>
                                        <p:strVal val="visible"/>
                                      </p:to>
                                    </p:set>
                                    <p:animEffect transition="in" filter="fade">
                                      <p:cBhvr>
                                        <p:cTn id="33" dur="1000"/>
                                        <p:tgtEl>
                                          <p:spTgt spid="55"/>
                                        </p:tgtEl>
                                      </p:cBhvr>
                                    </p:animEffect>
                                  </p:childTnLst>
                                </p:cTn>
                              </p:par>
                            </p:childTnLst>
                          </p:cTn>
                        </p:par>
                        <p:par>
                          <p:cTn id="34" fill="hold">
                            <p:stCondLst>
                              <p:cond delay="6000"/>
                            </p:stCondLst>
                            <p:childTnLst>
                              <p:par>
                                <p:cTn id="35" presetID="53" presetClass="entr" presetSubtype="16" fill="hold" nodeType="afterEffect">
                                  <p:stCondLst>
                                    <p:cond delay="0"/>
                                  </p:stCondLst>
                                  <p:childTnLst>
                                    <p:set>
                                      <p:cBhvr>
                                        <p:cTn id="36" dur="1" fill="hold">
                                          <p:stCondLst>
                                            <p:cond delay="0"/>
                                          </p:stCondLst>
                                        </p:cTn>
                                        <p:tgtEl>
                                          <p:spTgt spid="67"/>
                                        </p:tgtEl>
                                        <p:attrNameLst>
                                          <p:attrName>style.visibility</p:attrName>
                                        </p:attrNameLst>
                                      </p:cBhvr>
                                      <p:to>
                                        <p:strVal val="visible"/>
                                      </p:to>
                                    </p:set>
                                    <p:anim calcmode="lin" valueType="num">
                                      <p:cBhvr>
                                        <p:cTn id="37" dur="1000" fill="hold"/>
                                        <p:tgtEl>
                                          <p:spTgt spid="67"/>
                                        </p:tgtEl>
                                        <p:attrNameLst>
                                          <p:attrName>ppt_w</p:attrName>
                                        </p:attrNameLst>
                                      </p:cBhvr>
                                      <p:tavLst>
                                        <p:tav tm="0">
                                          <p:val>
                                            <p:fltVal val="0"/>
                                          </p:val>
                                        </p:tav>
                                        <p:tav tm="100000">
                                          <p:val>
                                            <p:strVal val="#ppt_w"/>
                                          </p:val>
                                        </p:tav>
                                      </p:tavLst>
                                    </p:anim>
                                    <p:anim calcmode="lin" valueType="num">
                                      <p:cBhvr>
                                        <p:cTn id="38" dur="1000" fill="hold"/>
                                        <p:tgtEl>
                                          <p:spTgt spid="67"/>
                                        </p:tgtEl>
                                        <p:attrNameLst>
                                          <p:attrName>ppt_h</p:attrName>
                                        </p:attrNameLst>
                                      </p:cBhvr>
                                      <p:tavLst>
                                        <p:tav tm="0">
                                          <p:val>
                                            <p:fltVal val="0"/>
                                          </p:val>
                                        </p:tav>
                                        <p:tav tm="100000">
                                          <p:val>
                                            <p:strVal val="#ppt_h"/>
                                          </p:val>
                                        </p:tav>
                                      </p:tavLst>
                                    </p:anim>
                                    <p:animEffect transition="in" filter="fade">
                                      <p:cBhvr>
                                        <p:cTn id="39" dur="1000"/>
                                        <p:tgtEl>
                                          <p:spTgt spid="67"/>
                                        </p:tgtEl>
                                      </p:cBhvr>
                                    </p:animEffect>
                                  </p:childTnLst>
                                </p:cTn>
                              </p:par>
                            </p:childTnLst>
                          </p:cTn>
                        </p:par>
                        <p:par>
                          <p:cTn id="40" fill="hold">
                            <p:stCondLst>
                              <p:cond delay="7000"/>
                            </p:stCondLst>
                            <p:childTnLst>
                              <p:par>
                                <p:cTn id="41" presetID="10" presetClass="entr" presetSubtype="0" fill="hold" grpId="0" nodeType="afterEffect">
                                  <p:stCondLst>
                                    <p:cond delay="0"/>
                                  </p:stCondLst>
                                  <p:childTnLst>
                                    <p:set>
                                      <p:cBhvr>
                                        <p:cTn id="42" dur="1" fill="hold">
                                          <p:stCondLst>
                                            <p:cond delay="0"/>
                                          </p:stCondLst>
                                        </p:cTn>
                                        <p:tgtEl>
                                          <p:spTgt spid="66"/>
                                        </p:tgtEl>
                                        <p:attrNameLst>
                                          <p:attrName>style.visibility</p:attrName>
                                        </p:attrNameLst>
                                      </p:cBhvr>
                                      <p:to>
                                        <p:strVal val="visible"/>
                                      </p:to>
                                    </p:set>
                                    <p:animEffect transition="in" filter="fade">
                                      <p:cBhvr>
                                        <p:cTn id="43" dur="1000"/>
                                        <p:tgtEl>
                                          <p:spTgt spid="66"/>
                                        </p:tgtEl>
                                      </p:cBhvr>
                                    </p:animEffect>
                                  </p:childTnLst>
                                </p:cTn>
                              </p:par>
                            </p:childTnLst>
                          </p:cTn>
                        </p:par>
                        <p:par>
                          <p:cTn id="44" fill="hold">
                            <p:stCondLst>
                              <p:cond delay="8000"/>
                            </p:stCondLst>
                            <p:childTnLst>
                              <p:par>
                                <p:cTn id="45" presetID="53" presetClass="entr" presetSubtype="16" fill="hold" nodeType="afterEffect">
                                  <p:stCondLst>
                                    <p:cond delay="0"/>
                                  </p:stCondLst>
                                  <p:childTnLst>
                                    <p:set>
                                      <p:cBhvr>
                                        <p:cTn id="46" dur="1" fill="hold">
                                          <p:stCondLst>
                                            <p:cond delay="0"/>
                                          </p:stCondLst>
                                        </p:cTn>
                                        <p:tgtEl>
                                          <p:spTgt spid="73"/>
                                        </p:tgtEl>
                                        <p:attrNameLst>
                                          <p:attrName>style.visibility</p:attrName>
                                        </p:attrNameLst>
                                      </p:cBhvr>
                                      <p:to>
                                        <p:strVal val="visible"/>
                                      </p:to>
                                    </p:set>
                                    <p:anim calcmode="lin" valueType="num">
                                      <p:cBhvr>
                                        <p:cTn id="47" dur="1000" fill="hold"/>
                                        <p:tgtEl>
                                          <p:spTgt spid="73"/>
                                        </p:tgtEl>
                                        <p:attrNameLst>
                                          <p:attrName>ppt_w</p:attrName>
                                        </p:attrNameLst>
                                      </p:cBhvr>
                                      <p:tavLst>
                                        <p:tav tm="0">
                                          <p:val>
                                            <p:fltVal val="0"/>
                                          </p:val>
                                        </p:tav>
                                        <p:tav tm="100000">
                                          <p:val>
                                            <p:strVal val="#ppt_w"/>
                                          </p:val>
                                        </p:tav>
                                      </p:tavLst>
                                    </p:anim>
                                    <p:anim calcmode="lin" valueType="num">
                                      <p:cBhvr>
                                        <p:cTn id="48" dur="1000" fill="hold"/>
                                        <p:tgtEl>
                                          <p:spTgt spid="73"/>
                                        </p:tgtEl>
                                        <p:attrNameLst>
                                          <p:attrName>ppt_h</p:attrName>
                                        </p:attrNameLst>
                                      </p:cBhvr>
                                      <p:tavLst>
                                        <p:tav tm="0">
                                          <p:val>
                                            <p:fltVal val="0"/>
                                          </p:val>
                                        </p:tav>
                                        <p:tav tm="100000">
                                          <p:val>
                                            <p:strVal val="#ppt_h"/>
                                          </p:val>
                                        </p:tav>
                                      </p:tavLst>
                                    </p:anim>
                                    <p:animEffect transition="in" filter="fade">
                                      <p:cBhvr>
                                        <p:cTn id="49" dur="1000"/>
                                        <p:tgtEl>
                                          <p:spTgt spid="73"/>
                                        </p:tgtEl>
                                      </p:cBhvr>
                                    </p:animEffect>
                                  </p:childTnLst>
                                </p:cTn>
                              </p:par>
                            </p:childTnLst>
                          </p:cTn>
                        </p:par>
                        <p:par>
                          <p:cTn id="50" fill="hold">
                            <p:stCondLst>
                              <p:cond delay="9000"/>
                            </p:stCondLst>
                            <p:childTnLst>
                              <p:par>
                                <p:cTn id="51" presetID="10" presetClass="entr" presetSubtype="0" fill="hold" grpId="0" nodeType="afterEffect">
                                  <p:stCondLst>
                                    <p:cond delay="0"/>
                                  </p:stCondLst>
                                  <p:childTnLst>
                                    <p:set>
                                      <p:cBhvr>
                                        <p:cTn id="52" dur="1" fill="hold">
                                          <p:stCondLst>
                                            <p:cond delay="0"/>
                                          </p:stCondLst>
                                        </p:cTn>
                                        <p:tgtEl>
                                          <p:spTgt spid="72"/>
                                        </p:tgtEl>
                                        <p:attrNameLst>
                                          <p:attrName>style.visibility</p:attrName>
                                        </p:attrNameLst>
                                      </p:cBhvr>
                                      <p:to>
                                        <p:strVal val="visible"/>
                                      </p:to>
                                    </p:set>
                                    <p:animEffect transition="in" filter="fade">
                                      <p:cBhvr>
                                        <p:cTn id="53" dur="1000"/>
                                        <p:tgtEl>
                                          <p:spTgt spid="72"/>
                                        </p:tgtEl>
                                      </p:cBhvr>
                                    </p:animEffect>
                                  </p:childTnLst>
                                </p:cTn>
                              </p:par>
                            </p:childTnLst>
                          </p:cTn>
                        </p:par>
                        <p:par>
                          <p:cTn id="54" fill="hold">
                            <p:stCondLst>
                              <p:cond delay="10000"/>
                            </p:stCondLst>
                            <p:childTnLst>
                              <p:par>
                                <p:cTn id="55" presetID="53" presetClass="entr" presetSubtype="16" fill="hold" nodeType="afterEffect">
                                  <p:stCondLst>
                                    <p:cond delay="0"/>
                                  </p:stCondLst>
                                  <p:childTnLst>
                                    <p:set>
                                      <p:cBhvr>
                                        <p:cTn id="56" dur="1" fill="hold">
                                          <p:stCondLst>
                                            <p:cond delay="0"/>
                                          </p:stCondLst>
                                        </p:cTn>
                                        <p:tgtEl>
                                          <p:spTgt spid="79"/>
                                        </p:tgtEl>
                                        <p:attrNameLst>
                                          <p:attrName>style.visibility</p:attrName>
                                        </p:attrNameLst>
                                      </p:cBhvr>
                                      <p:to>
                                        <p:strVal val="visible"/>
                                      </p:to>
                                    </p:set>
                                    <p:anim calcmode="lin" valueType="num">
                                      <p:cBhvr>
                                        <p:cTn id="57" dur="1000" fill="hold"/>
                                        <p:tgtEl>
                                          <p:spTgt spid="79"/>
                                        </p:tgtEl>
                                        <p:attrNameLst>
                                          <p:attrName>ppt_w</p:attrName>
                                        </p:attrNameLst>
                                      </p:cBhvr>
                                      <p:tavLst>
                                        <p:tav tm="0">
                                          <p:val>
                                            <p:fltVal val="0"/>
                                          </p:val>
                                        </p:tav>
                                        <p:tav tm="100000">
                                          <p:val>
                                            <p:strVal val="#ppt_w"/>
                                          </p:val>
                                        </p:tav>
                                      </p:tavLst>
                                    </p:anim>
                                    <p:anim calcmode="lin" valueType="num">
                                      <p:cBhvr>
                                        <p:cTn id="58" dur="1000" fill="hold"/>
                                        <p:tgtEl>
                                          <p:spTgt spid="79"/>
                                        </p:tgtEl>
                                        <p:attrNameLst>
                                          <p:attrName>ppt_h</p:attrName>
                                        </p:attrNameLst>
                                      </p:cBhvr>
                                      <p:tavLst>
                                        <p:tav tm="0">
                                          <p:val>
                                            <p:fltVal val="0"/>
                                          </p:val>
                                        </p:tav>
                                        <p:tav tm="100000">
                                          <p:val>
                                            <p:strVal val="#ppt_h"/>
                                          </p:val>
                                        </p:tav>
                                      </p:tavLst>
                                    </p:anim>
                                    <p:animEffect transition="in" filter="fade">
                                      <p:cBhvr>
                                        <p:cTn id="59" dur="1000"/>
                                        <p:tgtEl>
                                          <p:spTgt spid="79"/>
                                        </p:tgtEl>
                                      </p:cBhvr>
                                    </p:animEffect>
                                  </p:childTnLst>
                                </p:cTn>
                              </p:par>
                            </p:childTnLst>
                          </p:cTn>
                        </p:par>
                        <p:par>
                          <p:cTn id="60" fill="hold">
                            <p:stCondLst>
                              <p:cond delay="11000"/>
                            </p:stCondLst>
                            <p:childTnLst>
                              <p:par>
                                <p:cTn id="61" presetID="10" presetClass="entr" presetSubtype="0" fill="hold" grpId="0" nodeType="afterEffect">
                                  <p:stCondLst>
                                    <p:cond delay="0"/>
                                  </p:stCondLst>
                                  <p:childTnLst>
                                    <p:set>
                                      <p:cBhvr>
                                        <p:cTn id="62" dur="1" fill="hold">
                                          <p:stCondLst>
                                            <p:cond delay="0"/>
                                          </p:stCondLst>
                                        </p:cTn>
                                        <p:tgtEl>
                                          <p:spTgt spid="77"/>
                                        </p:tgtEl>
                                        <p:attrNameLst>
                                          <p:attrName>style.visibility</p:attrName>
                                        </p:attrNameLst>
                                      </p:cBhvr>
                                      <p:to>
                                        <p:strVal val="visible"/>
                                      </p:to>
                                    </p:set>
                                    <p:animEffect transition="in" filter="fade">
                                      <p:cBhvr>
                                        <p:cTn id="63" dur="10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p:bldP spid="57" grpId="0"/>
      <p:bldP spid="61" grpId="0"/>
      <p:bldP spid="66" grpId="0"/>
      <p:bldP spid="72" grpId="0"/>
      <p:bldP spid="7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9"/>
          <p:cNvSpPr/>
          <p:nvPr/>
        </p:nvSpPr>
        <p:spPr>
          <a:xfrm>
            <a:off x="168275" y="272114"/>
            <a:ext cx="6791325" cy="830997"/>
          </a:xfrm>
          <a:prstGeom prst="rect">
            <a:avLst/>
          </a:prstGeom>
        </p:spPr>
        <p:txBody>
          <a:bodyPr wrap="square">
            <a:spAutoFit/>
          </a:bodyPr>
          <a:lstStyle/>
          <a:p>
            <a:pPr algn="ctr"/>
            <a:r>
              <a:rPr lang="ru-RU" sz="2400" dirty="0">
                <a:solidFill>
                  <a:srgbClr val="005BAA"/>
                </a:solidFill>
                <a:latin typeface="Segoe UI Semibold" panose="020B0702040204020203" pitchFamily="34" charset="0"/>
                <a:cs typeface="Segoe UI Semibold" panose="020B0702040204020203" pitchFamily="34" charset="0"/>
              </a:rPr>
              <a:t>Какой дорожный знак вы считаете жизненно важным для всех пешеходов? Назовите его?</a:t>
            </a:r>
          </a:p>
        </p:txBody>
      </p:sp>
      <p:grpSp>
        <p:nvGrpSpPr>
          <p:cNvPr id="2" name="Группа 1"/>
          <p:cNvGrpSpPr/>
          <p:nvPr/>
        </p:nvGrpSpPr>
        <p:grpSpPr>
          <a:xfrm>
            <a:off x="6392035" y="1"/>
            <a:ext cx="2754000" cy="6857999"/>
            <a:chOff x="6392035" y="1"/>
            <a:chExt cx="2754000" cy="6857999"/>
          </a:xfrm>
        </p:grpSpPr>
        <p:sp>
          <p:nvSpPr>
            <p:cNvPr id="18" name="Прямоугольник 17"/>
            <p:cNvSpPr/>
            <p:nvPr/>
          </p:nvSpPr>
          <p:spPr>
            <a:xfrm>
              <a:off x="7146824" y="1"/>
              <a:ext cx="1999211" cy="6857999"/>
            </a:xfrm>
            <a:prstGeom prst="rect">
              <a:avLst/>
            </a:prstGeom>
            <a:solidFill>
              <a:srgbClr val="005BAA"/>
            </a:solidFill>
            <a:ln>
              <a:noFill/>
            </a:ln>
            <a:effectLst>
              <a:glow rad="25400">
                <a:schemeClr val="tx1">
                  <a:lumMod val="50000"/>
                  <a:lumOff val="5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9" name="Рисунок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43994" y="367314"/>
              <a:ext cx="1816760" cy="1498376"/>
            </a:xfrm>
            <a:prstGeom prst="rect">
              <a:avLst/>
            </a:prstGeom>
            <a:ln>
              <a:noFill/>
            </a:ln>
            <a:effectLst>
              <a:outerShdw blurRad="190500" algn="tl" rotWithShape="0">
                <a:srgbClr val="000000">
                  <a:alpha val="70000"/>
                </a:srgbClr>
              </a:outerShdw>
            </a:effectLst>
          </p:spPr>
        </p:pic>
        <p:sp>
          <p:nvSpPr>
            <p:cNvPr id="20" name="Овал 19"/>
            <p:cNvSpPr/>
            <p:nvPr/>
          </p:nvSpPr>
          <p:spPr>
            <a:xfrm>
              <a:off x="6392035" y="4093320"/>
              <a:ext cx="2664000" cy="2664000"/>
            </a:xfrm>
            <a:prstGeom prst="ellipse">
              <a:avLst/>
            </a:prstGeom>
            <a:solidFill>
              <a:schemeClr val="bg1"/>
            </a:solidFill>
            <a:ln w="76200">
              <a:noFill/>
            </a:ln>
            <a:effectLst>
              <a:glow rad="25400">
                <a:schemeClr val="tx1">
                  <a:lumMod val="50000"/>
                  <a:lumOff val="50000"/>
                  <a:alpha val="39000"/>
                </a:schemeClr>
              </a:glow>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Овал 20"/>
            <p:cNvSpPr/>
            <p:nvPr/>
          </p:nvSpPr>
          <p:spPr>
            <a:xfrm>
              <a:off x="6572035" y="4273320"/>
              <a:ext cx="2304000" cy="2304000"/>
            </a:xfrm>
            <a:prstGeom prst="ellipse">
              <a:avLst/>
            </a:prstGeom>
            <a:solidFill>
              <a:srgbClr val="005BAA"/>
            </a:solidFill>
            <a:ln w="762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pic>
          <p:nvPicPr>
            <p:cNvPr id="22" name="Рисунок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75825" y="4774883"/>
              <a:ext cx="1696419" cy="1327632"/>
            </a:xfrm>
            <a:prstGeom prst="rect">
              <a:avLst/>
            </a:prstGeom>
            <a:ln>
              <a:noFill/>
            </a:ln>
            <a:effectLst>
              <a:glow rad="25400">
                <a:schemeClr val="tx1">
                  <a:lumMod val="50000"/>
                  <a:lumOff val="50000"/>
                  <a:alpha val="40000"/>
                </a:schemeClr>
              </a:glow>
              <a:outerShdw blurRad="190500" algn="tl" rotWithShape="0">
                <a:srgbClr val="000000">
                  <a:alpha val="70000"/>
                </a:srgbClr>
              </a:outerShdw>
            </a:effectLst>
          </p:spPr>
        </p:pic>
      </p:grpSp>
      <p:pic>
        <p:nvPicPr>
          <p:cNvPr id="23" name="Рисунок 2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13391" y="1537607"/>
            <a:ext cx="3901092" cy="3901092"/>
          </a:xfrm>
          <a:prstGeom prst="rect">
            <a:avLst/>
          </a:prstGeom>
          <a:ln>
            <a:noFill/>
          </a:ln>
          <a:effectLst>
            <a:outerShdw blurRad="190500" algn="tl" rotWithShape="0">
              <a:srgbClr val="000000">
                <a:alpha val="70000"/>
              </a:srgbClr>
            </a:outerShdw>
          </a:effectLst>
        </p:spPr>
      </p:pic>
      <p:sp>
        <p:nvSpPr>
          <p:cNvPr id="24" name="Прямоугольник 23"/>
          <p:cNvSpPr/>
          <p:nvPr/>
        </p:nvSpPr>
        <p:spPr>
          <a:xfrm>
            <a:off x="0" y="5701505"/>
            <a:ext cx="7146824" cy="830997"/>
          </a:xfrm>
          <a:prstGeom prst="rect">
            <a:avLst/>
          </a:prstGeom>
        </p:spPr>
        <p:txBody>
          <a:bodyPr wrap="square">
            <a:spAutoFit/>
          </a:bodyPr>
          <a:lstStyle/>
          <a:p>
            <a:pPr algn="ctr"/>
            <a:r>
              <a:rPr lang="ru-RU" sz="2400" dirty="0">
                <a:solidFill>
                  <a:srgbClr val="D7181E"/>
                </a:solidFill>
                <a:latin typeface="Segoe UI Semibold" panose="020B0702040204020203" pitchFamily="34" charset="0"/>
                <a:cs typeface="Segoe UI Semibold" panose="020B0702040204020203" pitchFamily="34" charset="0"/>
              </a:rPr>
              <a:t>Это дорожный знак </a:t>
            </a:r>
            <a:br>
              <a:rPr lang="ru-RU" sz="2400" dirty="0">
                <a:solidFill>
                  <a:srgbClr val="D7181E"/>
                </a:solidFill>
                <a:latin typeface="Segoe UI Semibold" panose="020B0702040204020203" pitchFamily="34" charset="0"/>
                <a:cs typeface="Segoe UI Semibold" panose="020B0702040204020203" pitchFamily="34" charset="0"/>
              </a:rPr>
            </a:br>
            <a:r>
              <a:rPr lang="ru-RU" sz="2400" dirty="0">
                <a:solidFill>
                  <a:srgbClr val="D7181E"/>
                </a:solidFill>
                <a:latin typeface="Segoe UI Semibold" panose="020B0702040204020203" pitchFamily="34" charset="0"/>
                <a:cs typeface="Segoe UI Semibold" panose="020B0702040204020203" pitchFamily="34" charset="0"/>
              </a:rPr>
              <a:t>«Пешеходный переход» </a:t>
            </a:r>
          </a:p>
        </p:txBody>
      </p:sp>
    </p:spTree>
    <p:extLst>
      <p:ext uri="{BB962C8B-B14F-4D97-AF65-F5344CB8AC3E}">
        <p14:creationId xmlns:p14="http://schemas.microsoft.com/office/powerpoint/2010/main" val="989438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2000"/>
                                        <p:tgtEl>
                                          <p:spTgt spid="2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Рисунок 2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8541" y="1272454"/>
            <a:ext cx="5283494" cy="3605207"/>
          </a:xfrm>
          <a:prstGeom prst="rect">
            <a:avLst/>
          </a:prstGeom>
          <a:ln>
            <a:noFill/>
          </a:ln>
          <a:effectLst>
            <a:outerShdw blurRad="190500" algn="tl" rotWithShape="0">
              <a:srgbClr val="000000">
                <a:alpha val="70000"/>
              </a:srgbClr>
            </a:outerShdw>
          </a:effectLst>
        </p:spPr>
      </p:pic>
      <p:sp>
        <p:nvSpPr>
          <p:cNvPr id="11" name="Прямоугольник 10"/>
          <p:cNvSpPr/>
          <p:nvPr/>
        </p:nvSpPr>
        <p:spPr>
          <a:xfrm>
            <a:off x="104774" y="76454"/>
            <a:ext cx="6952049" cy="923330"/>
          </a:xfrm>
          <a:prstGeom prst="rect">
            <a:avLst/>
          </a:prstGeom>
        </p:spPr>
        <p:txBody>
          <a:bodyPr wrap="square">
            <a:spAutoFit/>
          </a:bodyPr>
          <a:lstStyle/>
          <a:p>
            <a:pPr algn="ctr"/>
            <a:r>
              <a:rPr lang="ru-RU" dirty="0">
                <a:latin typeface="Segoe UI" panose="020B0502040204020203" pitchFamily="34" charset="0"/>
                <a:ea typeface="Times New Roman" panose="02020603050405020304" pitchFamily="18" charset="0"/>
                <a:cs typeface="Segoe UI" panose="020B0502040204020203" pitchFamily="34" charset="0"/>
              </a:rPr>
              <a:t>Родоначальником этого знака </a:t>
            </a:r>
            <a:r>
              <a:rPr lang="ru-RU" dirty="0">
                <a:solidFill>
                  <a:srgbClr val="005BAA"/>
                </a:solidFill>
                <a:latin typeface="Segoe UI" panose="020B0502040204020203" pitchFamily="34" charset="0"/>
                <a:ea typeface="Times New Roman" panose="02020603050405020304" pitchFamily="18" charset="0"/>
                <a:cs typeface="Segoe UI" panose="020B0502040204020203" pitchFamily="34" charset="0"/>
              </a:rPr>
              <a:t>в 1927 году </a:t>
            </a:r>
            <a:r>
              <a:rPr lang="ru-RU" dirty="0">
                <a:latin typeface="Segoe UI" panose="020B0502040204020203" pitchFamily="34" charset="0"/>
                <a:ea typeface="Times New Roman" panose="02020603050405020304" pitchFamily="18" charset="0"/>
                <a:cs typeface="Segoe UI" panose="020B0502040204020203" pitchFamily="34" charset="0"/>
              </a:rPr>
              <a:t>был дорожный знак, принадлежащий к группе указательных </a:t>
            </a:r>
            <a:br>
              <a:rPr lang="ru-RU" dirty="0">
                <a:latin typeface="Segoe UI" panose="020B0502040204020203" pitchFamily="34" charset="0"/>
                <a:ea typeface="Times New Roman" panose="02020603050405020304" pitchFamily="18" charset="0"/>
                <a:cs typeface="Segoe UI" panose="020B0502040204020203" pitchFamily="34" charset="0"/>
              </a:rPr>
            </a:br>
            <a:r>
              <a:rPr lang="ru-RU" dirty="0">
                <a:solidFill>
                  <a:srgbClr val="D7181E"/>
                </a:solidFill>
                <a:latin typeface="Segoe UI" panose="020B0502040204020203" pitchFamily="34" charset="0"/>
                <a:ea typeface="Times New Roman" panose="02020603050405020304" pitchFamily="18" charset="0"/>
                <a:cs typeface="Segoe UI" panose="020B0502040204020203" pitchFamily="34" charset="0"/>
              </a:rPr>
              <a:t>«Осторожно, пешеходы».</a:t>
            </a:r>
            <a:endParaRPr lang="ru-RU" dirty="0">
              <a:solidFill>
                <a:srgbClr val="D7181E"/>
              </a:solidFill>
              <a:latin typeface="Segoe UI" panose="020B0502040204020203" pitchFamily="34" charset="0"/>
              <a:cs typeface="Segoe UI" panose="020B0502040204020203" pitchFamily="34" charset="0"/>
            </a:endParaRPr>
          </a:p>
        </p:txBody>
      </p:sp>
      <p:sp>
        <p:nvSpPr>
          <p:cNvPr id="12" name="Прямоугольник 11"/>
          <p:cNvSpPr/>
          <p:nvPr/>
        </p:nvSpPr>
        <p:spPr>
          <a:xfrm>
            <a:off x="194675" y="5150331"/>
            <a:ext cx="6952149" cy="1477328"/>
          </a:xfrm>
          <a:prstGeom prst="rect">
            <a:avLst/>
          </a:prstGeom>
        </p:spPr>
        <p:txBody>
          <a:bodyPr wrap="square">
            <a:spAutoFit/>
          </a:bodyPr>
          <a:lstStyle/>
          <a:p>
            <a:r>
              <a:rPr lang="ru-RU" dirty="0">
                <a:latin typeface="Segoe UI" panose="020B0502040204020203" pitchFamily="34" charset="0"/>
                <a:ea typeface="Times New Roman" panose="02020603050405020304" pitchFamily="18" charset="0"/>
                <a:cs typeface="Segoe UI" panose="020B0502040204020203" pitchFamily="34" charset="0"/>
              </a:rPr>
              <a:t>Форма знака, квадрат – 700 миллиметров. Укреплялись </a:t>
            </a:r>
            <a:br>
              <a:rPr lang="ru-RU" dirty="0">
                <a:latin typeface="Segoe UI" panose="020B0502040204020203" pitchFamily="34" charset="0"/>
                <a:ea typeface="Times New Roman" panose="02020603050405020304" pitchFamily="18" charset="0"/>
                <a:cs typeface="Segoe UI" panose="020B0502040204020203" pitchFamily="34" charset="0"/>
              </a:rPr>
            </a:br>
            <a:r>
              <a:rPr lang="ru-RU" dirty="0">
                <a:latin typeface="Segoe UI" panose="020B0502040204020203" pitchFamily="34" charset="0"/>
                <a:ea typeface="Times New Roman" panose="02020603050405020304" pitchFamily="18" charset="0"/>
                <a:cs typeface="Segoe UI" panose="020B0502040204020203" pitchFamily="34" charset="0"/>
              </a:rPr>
              <a:t>эти знаки на столбах на высоте 1.8 м от поверхности </a:t>
            </a:r>
            <a:br>
              <a:rPr lang="ru-RU" dirty="0">
                <a:latin typeface="Segoe UI" panose="020B0502040204020203" pitchFamily="34" charset="0"/>
                <a:ea typeface="Times New Roman" panose="02020603050405020304" pitchFamily="18" charset="0"/>
                <a:cs typeface="Segoe UI" panose="020B0502040204020203" pitchFamily="34" charset="0"/>
              </a:rPr>
            </a:br>
            <a:r>
              <a:rPr lang="ru-RU" dirty="0">
                <a:latin typeface="Segoe UI" panose="020B0502040204020203" pitchFamily="34" charset="0"/>
                <a:ea typeface="Times New Roman" panose="02020603050405020304" pitchFamily="18" charset="0"/>
                <a:cs typeface="Segoe UI" panose="020B0502040204020203" pitchFamily="34" charset="0"/>
              </a:rPr>
              <a:t>земли до нижнего края и устанавливались на обочине </a:t>
            </a:r>
            <a:br>
              <a:rPr lang="ru-RU" dirty="0">
                <a:latin typeface="Segoe UI" panose="020B0502040204020203" pitchFamily="34" charset="0"/>
                <a:ea typeface="Times New Roman" panose="02020603050405020304" pitchFamily="18" charset="0"/>
                <a:cs typeface="Segoe UI" panose="020B0502040204020203" pitchFamily="34" charset="0"/>
              </a:rPr>
            </a:br>
            <a:r>
              <a:rPr lang="ru-RU" dirty="0">
                <a:latin typeface="Segoe UI" panose="020B0502040204020203" pitchFamily="34" charset="0"/>
                <a:ea typeface="Times New Roman" panose="02020603050405020304" pitchFamily="18" charset="0"/>
                <a:cs typeface="Segoe UI" panose="020B0502040204020203" pitchFamily="34" charset="0"/>
              </a:rPr>
              <a:t>у бровки полотна дороги. Знаки устанавливались </a:t>
            </a:r>
            <a:br>
              <a:rPr lang="ru-RU" dirty="0">
                <a:latin typeface="Segoe UI" panose="020B0502040204020203" pitchFamily="34" charset="0"/>
                <a:ea typeface="Times New Roman" panose="02020603050405020304" pitchFamily="18" charset="0"/>
                <a:cs typeface="Segoe UI" panose="020B0502040204020203" pitchFamily="34" charset="0"/>
              </a:rPr>
            </a:br>
            <a:r>
              <a:rPr lang="ru-RU" dirty="0">
                <a:latin typeface="Segoe UI" panose="020B0502040204020203" pitchFamily="34" charset="0"/>
                <a:ea typeface="Times New Roman" panose="02020603050405020304" pitchFamily="18" charset="0"/>
                <a:cs typeface="Segoe UI" panose="020B0502040204020203" pitchFamily="34" charset="0"/>
              </a:rPr>
              <a:t>на расстоянии 150-200 м от места опасности.</a:t>
            </a:r>
            <a:endParaRPr lang="ru-RU" dirty="0">
              <a:latin typeface="Segoe UI" panose="020B0502040204020203" pitchFamily="34" charset="0"/>
              <a:cs typeface="Segoe UI" panose="020B0502040204020203" pitchFamily="34" charset="0"/>
            </a:endParaRPr>
          </a:p>
        </p:txBody>
      </p:sp>
      <p:grpSp>
        <p:nvGrpSpPr>
          <p:cNvPr id="13" name="Группа 12"/>
          <p:cNvGrpSpPr/>
          <p:nvPr/>
        </p:nvGrpSpPr>
        <p:grpSpPr>
          <a:xfrm>
            <a:off x="6392035" y="1"/>
            <a:ext cx="2754000" cy="6857999"/>
            <a:chOff x="6392035" y="1"/>
            <a:chExt cx="2754000" cy="6857999"/>
          </a:xfrm>
        </p:grpSpPr>
        <p:sp>
          <p:nvSpPr>
            <p:cNvPr id="14" name="Прямоугольник 13"/>
            <p:cNvSpPr/>
            <p:nvPr/>
          </p:nvSpPr>
          <p:spPr>
            <a:xfrm>
              <a:off x="7146824" y="1"/>
              <a:ext cx="1999211" cy="6857999"/>
            </a:xfrm>
            <a:prstGeom prst="rect">
              <a:avLst/>
            </a:prstGeom>
            <a:solidFill>
              <a:srgbClr val="005BAA"/>
            </a:solidFill>
            <a:ln>
              <a:noFill/>
            </a:ln>
            <a:effectLst>
              <a:glow rad="25400">
                <a:schemeClr val="tx1">
                  <a:lumMod val="50000"/>
                  <a:lumOff val="5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5" name="Рисунок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43994" y="367314"/>
              <a:ext cx="1816760" cy="1498376"/>
            </a:xfrm>
            <a:prstGeom prst="rect">
              <a:avLst/>
            </a:prstGeom>
            <a:ln>
              <a:noFill/>
            </a:ln>
            <a:effectLst>
              <a:outerShdw blurRad="190500" algn="tl" rotWithShape="0">
                <a:srgbClr val="000000">
                  <a:alpha val="70000"/>
                </a:srgbClr>
              </a:outerShdw>
            </a:effectLst>
          </p:spPr>
        </p:pic>
        <p:sp>
          <p:nvSpPr>
            <p:cNvPr id="16" name="Овал 15"/>
            <p:cNvSpPr/>
            <p:nvPr/>
          </p:nvSpPr>
          <p:spPr>
            <a:xfrm>
              <a:off x="6392035" y="4093320"/>
              <a:ext cx="2664000" cy="2664000"/>
            </a:xfrm>
            <a:prstGeom prst="ellipse">
              <a:avLst/>
            </a:prstGeom>
            <a:solidFill>
              <a:schemeClr val="bg1"/>
            </a:solidFill>
            <a:ln w="76200">
              <a:noFill/>
            </a:ln>
            <a:effectLst>
              <a:glow rad="25400">
                <a:schemeClr val="tx1">
                  <a:lumMod val="50000"/>
                  <a:lumOff val="50000"/>
                  <a:alpha val="39000"/>
                </a:schemeClr>
              </a:glow>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Овал 16"/>
            <p:cNvSpPr/>
            <p:nvPr/>
          </p:nvSpPr>
          <p:spPr>
            <a:xfrm>
              <a:off x="6572035" y="4273320"/>
              <a:ext cx="2304000" cy="2304000"/>
            </a:xfrm>
            <a:prstGeom prst="ellipse">
              <a:avLst/>
            </a:prstGeom>
            <a:solidFill>
              <a:srgbClr val="005BAA"/>
            </a:solidFill>
            <a:ln w="762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pic>
          <p:nvPicPr>
            <p:cNvPr id="24" name="Рисунок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75825" y="4774883"/>
              <a:ext cx="1696419" cy="1327632"/>
            </a:xfrm>
            <a:prstGeom prst="rect">
              <a:avLst/>
            </a:prstGeom>
            <a:ln>
              <a:noFill/>
            </a:ln>
            <a:effectLst>
              <a:glow rad="25400">
                <a:schemeClr val="tx1">
                  <a:lumMod val="50000"/>
                  <a:lumOff val="50000"/>
                  <a:alpha val="40000"/>
                </a:schemeClr>
              </a:glow>
              <a:outerShdw blurRad="190500" algn="tl" rotWithShape="0">
                <a:srgbClr val="000000">
                  <a:alpha val="70000"/>
                </a:srgbClr>
              </a:outerShdw>
            </a:effectLst>
          </p:spPr>
        </p:pic>
      </p:grpSp>
    </p:spTree>
    <p:extLst>
      <p:ext uri="{BB962C8B-B14F-4D97-AF65-F5344CB8AC3E}">
        <p14:creationId xmlns:p14="http://schemas.microsoft.com/office/powerpoint/2010/main" val="851822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childTnLst>
                                </p:cTn>
                              </p:par>
                            </p:childTnLst>
                          </p:cTn>
                        </p:par>
                        <p:par>
                          <p:cTn id="8" fill="hold">
                            <p:stCondLst>
                              <p:cond delay="2000"/>
                            </p:stCondLst>
                            <p:childTnLst>
                              <p:par>
                                <p:cTn id="9" presetID="55" presetClass="entr" presetSubtype="0" fill="hold" nodeType="after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p:cTn id="11" dur="2000" fill="hold"/>
                                        <p:tgtEl>
                                          <p:spTgt spid="23"/>
                                        </p:tgtEl>
                                        <p:attrNameLst>
                                          <p:attrName>ppt_w</p:attrName>
                                        </p:attrNameLst>
                                      </p:cBhvr>
                                      <p:tavLst>
                                        <p:tav tm="0">
                                          <p:val>
                                            <p:strVal val="#ppt_w*0.70"/>
                                          </p:val>
                                        </p:tav>
                                        <p:tav tm="100000">
                                          <p:val>
                                            <p:strVal val="#ppt_w"/>
                                          </p:val>
                                        </p:tav>
                                      </p:tavLst>
                                    </p:anim>
                                    <p:anim calcmode="lin" valueType="num">
                                      <p:cBhvr>
                                        <p:cTn id="12" dur="2000" fill="hold"/>
                                        <p:tgtEl>
                                          <p:spTgt spid="23"/>
                                        </p:tgtEl>
                                        <p:attrNameLst>
                                          <p:attrName>ppt_h</p:attrName>
                                        </p:attrNameLst>
                                      </p:cBhvr>
                                      <p:tavLst>
                                        <p:tav tm="0">
                                          <p:val>
                                            <p:strVal val="#ppt_h"/>
                                          </p:val>
                                        </p:tav>
                                        <p:tav tm="100000">
                                          <p:val>
                                            <p:strVal val="#ppt_h"/>
                                          </p:val>
                                        </p:tav>
                                      </p:tavLst>
                                    </p:anim>
                                    <p:animEffect transition="in" filter="fade">
                                      <p:cBhvr>
                                        <p:cTn id="13" dur="2000"/>
                                        <p:tgtEl>
                                          <p:spTgt spid="2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9"/>
          <p:cNvSpPr/>
          <p:nvPr/>
        </p:nvSpPr>
        <p:spPr>
          <a:xfrm>
            <a:off x="0" y="299844"/>
            <a:ext cx="7146824" cy="646331"/>
          </a:xfrm>
          <a:prstGeom prst="rect">
            <a:avLst/>
          </a:prstGeom>
        </p:spPr>
        <p:txBody>
          <a:bodyPr wrap="square">
            <a:spAutoFit/>
          </a:bodyPr>
          <a:lstStyle/>
          <a:p>
            <a:pPr algn="ctr"/>
            <a:r>
              <a:rPr lang="ru-RU" sz="3600" dirty="0">
                <a:solidFill>
                  <a:srgbClr val="005BAA"/>
                </a:solidFill>
                <a:latin typeface="Segoe UI Semibold" panose="020B0702040204020203" pitchFamily="34" charset="0"/>
                <a:cs typeface="Segoe UI Semibold" panose="020B0702040204020203" pitchFamily="34" charset="0"/>
              </a:rPr>
              <a:t>1927 год</a:t>
            </a:r>
          </a:p>
        </p:txBody>
      </p:sp>
      <p:pic>
        <p:nvPicPr>
          <p:cNvPr id="23" name="Рисунок 2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2866" y="1227577"/>
            <a:ext cx="3901092" cy="3901092"/>
          </a:xfrm>
          <a:prstGeom prst="rect">
            <a:avLst/>
          </a:prstGeom>
          <a:ln>
            <a:noFill/>
          </a:ln>
          <a:effectLst>
            <a:outerShdw blurRad="190500" algn="tl" rotWithShape="0">
              <a:srgbClr val="000000">
                <a:alpha val="70000"/>
              </a:srgbClr>
            </a:outerShdw>
          </a:effectLst>
        </p:spPr>
      </p:pic>
      <p:sp>
        <p:nvSpPr>
          <p:cNvPr id="24" name="Прямоугольник 23"/>
          <p:cNvSpPr/>
          <p:nvPr/>
        </p:nvSpPr>
        <p:spPr>
          <a:xfrm>
            <a:off x="-10272" y="5529856"/>
            <a:ext cx="7164977" cy="830997"/>
          </a:xfrm>
          <a:prstGeom prst="rect">
            <a:avLst/>
          </a:prstGeom>
        </p:spPr>
        <p:txBody>
          <a:bodyPr wrap="square">
            <a:spAutoFit/>
          </a:bodyPr>
          <a:lstStyle/>
          <a:p>
            <a:pPr algn="ctr"/>
            <a:r>
              <a:rPr lang="ru-RU" sz="2400" dirty="0">
                <a:solidFill>
                  <a:srgbClr val="D7181E"/>
                </a:solidFill>
                <a:latin typeface="Segoe UI Semibold" panose="020B0702040204020203" pitchFamily="34" charset="0"/>
                <a:cs typeface="Segoe UI Semibold" panose="020B0702040204020203" pitchFamily="34" charset="0"/>
              </a:rPr>
              <a:t>Дорожный знак</a:t>
            </a:r>
          </a:p>
          <a:p>
            <a:pPr algn="ctr"/>
            <a:r>
              <a:rPr lang="ru-RU" sz="2400" dirty="0">
                <a:solidFill>
                  <a:srgbClr val="D7181E"/>
                </a:solidFill>
                <a:latin typeface="Segoe UI Semibold" panose="020B0702040204020203" pitchFamily="34" charset="0"/>
                <a:cs typeface="Segoe UI Semibold" panose="020B0702040204020203" pitchFamily="34" charset="0"/>
              </a:rPr>
              <a:t>«Осторожно пешеходы» </a:t>
            </a:r>
          </a:p>
        </p:txBody>
      </p:sp>
      <p:grpSp>
        <p:nvGrpSpPr>
          <p:cNvPr id="28" name="Группа 27"/>
          <p:cNvGrpSpPr/>
          <p:nvPr/>
        </p:nvGrpSpPr>
        <p:grpSpPr>
          <a:xfrm>
            <a:off x="6392035" y="1"/>
            <a:ext cx="2754000" cy="6857999"/>
            <a:chOff x="6392035" y="1"/>
            <a:chExt cx="2754000" cy="6857999"/>
          </a:xfrm>
        </p:grpSpPr>
        <p:sp>
          <p:nvSpPr>
            <p:cNvPr id="29" name="Прямоугольник 28"/>
            <p:cNvSpPr/>
            <p:nvPr/>
          </p:nvSpPr>
          <p:spPr>
            <a:xfrm>
              <a:off x="7146824" y="1"/>
              <a:ext cx="1999211" cy="6857999"/>
            </a:xfrm>
            <a:prstGeom prst="rect">
              <a:avLst/>
            </a:prstGeom>
            <a:solidFill>
              <a:srgbClr val="005BAA"/>
            </a:solidFill>
            <a:ln>
              <a:noFill/>
            </a:ln>
            <a:effectLst>
              <a:glow rad="25400">
                <a:schemeClr val="tx1">
                  <a:lumMod val="50000"/>
                  <a:lumOff val="5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0" name="Рисунок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43994" y="367314"/>
              <a:ext cx="1816760" cy="1498376"/>
            </a:xfrm>
            <a:prstGeom prst="rect">
              <a:avLst/>
            </a:prstGeom>
            <a:ln>
              <a:noFill/>
            </a:ln>
            <a:effectLst>
              <a:outerShdw blurRad="190500" algn="tl" rotWithShape="0">
                <a:srgbClr val="000000">
                  <a:alpha val="70000"/>
                </a:srgbClr>
              </a:outerShdw>
            </a:effectLst>
          </p:spPr>
        </p:pic>
        <p:sp>
          <p:nvSpPr>
            <p:cNvPr id="31" name="Овал 30"/>
            <p:cNvSpPr/>
            <p:nvPr/>
          </p:nvSpPr>
          <p:spPr>
            <a:xfrm>
              <a:off x="6392035" y="4093320"/>
              <a:ext cx="2664000" cy="2664000"/>
            </a:xfrm>
            <a:prstGeom prst="ellipse">
              <a:avLst/>
            </a:prstGeom>
            <a:solidFill>
              <a:schemeClr val="bg1"/>
            </a:solidFill>
            <a:ln w="76200">
              <a:noFill/>
            </a:ln>
            <a:effectLst>
              <a:glow rad="25400">
                <a:schemeClr val="tx1">
                  <a:lumMod val="50000"/>
                  <a:lumOff val="50000"/>
                  <a:alpha val="39000"/>
                </a:schemeClr>
              </a:glow>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2" name="Овал 31"/>
            <p:cNvSpPr/>
            <p:nvPr/>
          </p:nvSpPr>
          <p:spPr>
            <a:xfrm>
              <a:off x="6572035" y="4273320"/>
              <a:ext cx="2304000" cy="2304000"/>
            </a:xfrm>
            <a:prstGeom prst="ellipse">
              <a:avLst/>
            </a:prstGeom>
            <a:solidFill>
              <a:srgbClr val="005BAA"/>
            </a:solidFill>
            <a:ln w="762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pic>
          <p:nvPicPr>
            <p:cNvPr id="33" name="Рисунок 3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75825" y="4774883"/>
              <a:ext cx="1696419" cy="1327632"/>
            </a:xfrm>
            <a:prstGeom prst="rect">
              <a:avLst/>
            </a:prstGeom>
            <a:ln>
              <a:noFill/>
            </a:ln>
            <a:effectLst>
              <a:glow rad="25400">
                <a:schemeClr val="tx1">
                  <a:lumMod val="50000"/>
                  <a:lumOff val="50000"/>
                  <a:alpha val="40000"/>
                </a:schemeClr>
              </a:glow>
              <a:outerShdw blurRad="190500" algn="tl" rotWithShape="0">
                <a:srgbClr val="000000">
                  <a:alpha val="70000"/>
                </a:srgbClr>
              </a:outerShdw>
            </a:effectLst>
          </p:spPr>
        </p:pic>
      </p:grpSp>
    </p:spTree>
    <p:extLst>
      <p:ext uri="{BB962C8B-B14F-4D97-AF65-F5344CB8AC3E}">
        <p14:creationId xmlns:p14="http://schemas.microsoft.com/office/powerpoint/2010/main" val="3472765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childTnLst>
                                  <p:subTnLst>
                                    <p:set>
                                      <p:cBhvr override="childStyle">
                                        <p:cTn dur="1" fill="hold" display="0" masterRel="nextClick" afterEffect="1"/>
                                        <p:tgtEl>
                                          <p:spTgt spid="10"/>
                                        </p:tgtEl>
                                        <p:attrNameLst>
                                          <p:attrName>style.visibility</p:attrName>
                                        </p:attrNameLst>
                                      </p:cBhvr>
                                      <p:to>
                                        <p:strVal val="hidden"/>
                                      </p:to>
                                    </p:set>
                                  </p:subTnLst>
                                </p:cTn>
                              </p:par>
                              <p:par>
                                <p:cTn id="8" presetID="55" presetClass="entr" presetSubtype="0"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 calcmode="lin" valueType="num">
                                      <p:cBhvr>
                                        <p:cTn id="10" dur="2000" fill="hold"/>
                                        <p:tgtEl>
                                          <p:spTgt spid="23"/>
                                        </p:tgtEl>
                                        <p:attrNameLst>
                                          <p:attrName>ppt_w</p:attrName>
                                        </p:attrNameLst>
                                      </p:cBhvr>
                                      <p:tavLst>
                                        <p:tav tm="0">
                                          <p:val>
                                            <p:strVal val="#ppt_w*0.70"/>
                                          </p:val>
                                        </p:tav>
                                        <p:tav tm="100000">
                                          <p:val>
                                            <p:strVal val="#ppt_w"/>
                                          </p:val>
                                        </p:tav>
                                      </p:tavLst>
                                    </p:anim>
                                    <p:anim calcmode="lin" valueType="num">
                                      <p:cBhvr>
                                        <p:cTn id="11" dur="2000" fill="hold"/>
                                        <p:tgtEl>
                                          <p:spTgt spid="23"/>
                                        </p:tgtEl>
                                        <p:attrNameLst>
                                          <p:attrName>ppt_h</p:attrName>
                                        </p:attrNameLst>
                                      </p:cBhvr>
                                      <p:tavLst>
                                        <p:tav tm="0">
                                          <p:val>
                                            <p:strVal val="#ppt_h"/>
                                          </p:val>
                                        </p:tav>
                                        <p:tav tm="100000">
                                          <p:val>
                                            <p:strVal val="#ppt_h"/>
                                          </p:val>
                                        </p:tav>
                                      </p:tavLst>
                                    </p:anim>
                                    <p:animEffect transition="in" filter="fade">
                                      <p:cBhvr>
                                        <p:cTn id="12" dur="2000"/>
                                        <p:tgtEl>
                                          <p:spTgt spid="23"/>
                                        </p:tgtEl>
                                      </p:cBhvr>
                                    </p:animEffect>
                                  </p:childTnLst>
                                  <p:subTnLst>
                                    <p:set>
                                      <p:cBhvr override="childStyle">
                                        <p:cTn dur="1" fill="hold" display="0" masterRel="nextClick" afterEffect="1"/>
                                        <p:tgtEl>
                                          <p:spTgt spid="23"/>
                                        </p:tgtEl>
                                        <p:attrNameLst>
                                          <p:attrName>style.visibility</p:attrName>
                                        </p:attrNameLst>
                                      </p:cBhvr>
                                      <p:to>
                                        <p:strVal val="hidden"/>
                                      </p:to>
                                    </p:set>
                                  </p:subTnLst>
                                </p:cTn>
                              </p:par>
                              <p:par>
                                <p:cTn id="13" presetID="10"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2000"/>
                                        <p:tgtEl>
                                          <p:spTgt spid="24"/>
                                        </p:tgtEl>
                                      </p:cBhvr>
                                    </p:animEffect>
                                  </p:childTnLst>
                                  <p:subTnLst>
                                    <p:set>
                                      <p:cBhvr override="childStyle">
                                        <p:cTn dur="1" fill="hold" display="0" masterRel="nextClick" afterEffect="1"/>
                                        <p:tgtEl>
                                          <p:spTgt spid="2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9"/>
          <p:cNvSpPr/>
          <p:nvPr/>
        </p:nvSpPr>
        <p:spPr>
          <a:xfrm>
            <a:off x="0" y="299844"/>
            <a:ext cx="7146824" cy="646331"/>
          </a:xfrm>
          <a:prstGeom prst="rect">
            <a:avLst/>
          </a:prstGeom>
        </p:spPr>
        <p:txBody>
          <a:bodyPr wrap="square">
            <a:spAutoFit/>
          </a:bodyPr>
          <a:lstStyle/>
          <a:p>
            <a:pPr algn="ctr"/>
            <a:r>
              <a:rPr lang="ru-RU" sz="3600" dirty="0">
                <a:solidFill>
                  <a:srgbClr val="005BAA"/>
                </a:solidFill>
                <a:latin typeface="Segoe UI Semibold" panose="020B0702040204020203" pitchFamily="34" charset="0"/>
                <a:cs typeface="Segoe UI Semibold" panose="020B0702040204020203" pitchFamily="34" charset="0"/>
              </a:rPr>
              <a:t>1951 год</a:t>
            </a:r>
          </a:p>
        </p:txBody>
      </p:sp>
      <p:sp>
        <p:nvSpPr>
          <p:cNvPr id="24" name="Прямоугольник 23"/>
          <p:cNvSpPr/>
          <p:nvPr/>
        </p:nvSpPr>
        <p:spPr>
          <a:xfrm>
            <a:off x="-10272" y="5529856"/>
            <a:ext cx="7164977" cy="830997"/>
          </a:xfrm>
          <a:prstGeom prst="rect">
            <a:avLst/>
          </a:prstGeom>
        </p:spPr>
        <p:txBody>
          <a:bodyPr wrap="square">
            <a:spAutoFit/>
          </a:bodyPr>
          <a:lstStyle/>
          <a:p>
            <a:pPr algn="ctr"/>
            <a:r>
              <a:rPr lang="ru-RU" sz="2400" dirty="0">
                <a:solidFill>
                  <a:srgbClr val="D7181E"/>
                </a:solidFill>
                <a:latin typeface="Segoe UI Semibold" panose="020B0702040204020203" pitchFamily="34" charset="0"/>
                <a:cs typeface="Segoe UI Semibold" panose="020B0702040204020203" pitchFamily="34" charset="0"/>
              </a:rPr>
              <a:t>Дорожный знак</a:t>
            </a:r>
          </a:p>
          <a:p>
            <a:pPr algn="ctr"/>
            <a:r>
              <a:rPr lang="ru-RU" sz="2400" dirty="0">
                <a:solidFill>
                  <a:srgbClr val="D7181E"/>
                </a:solidFill>
                <a:latin typeface="Segoe UI Semibold" panose="020B0702040204020203" pitchFamily="34" charset="0"/>
                <a:cs typeface="Segoe UI Semibold" panose="020B0702040204020203" pitchFamily="34" charset="0"/>
              </a:rPr>
              <a:t>«Осторожно пешеходы» </a:t>
            </a:r>
          </a:p>
        </p:txBody>
      </p:sp>
      <p:pic>
        <p:nvPicPr>
          <p:cNvPr id="13" name="Рисунок 12"/>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1622866" y="1265692"/>
            <a:ext cx="3901092" cy="3901092"/>
          </a:xfrm>
          <a:prstGeom prst="rect">
            <a:avLst/>
          </a:prstGeom>
          <a:ln>
            <a:noFill/>
          </a:ln>
          <a:effectLst>
            <a:outerShdw blurRad="190500" algn="tl" rotWithShape="0">
              <a:srgbClr val="000000">
                <a:alpha val="70000"/>
              </a:srgbClr>
            </a:outerShdw>
          </a:effectLst>
        </p:spPr>
      </p:pic>
      <p:grpSp>
        <p:nvGrpSpPr>
          <p:cNvPr id="28" name="Группа 27"/>
          <p:cNvGrpSpPr/>
          <p:nvPr/>
        </p:nvGrpSpPr>
        <p:grpSpPr>
          <a:xfrm>
            <a:off x="6392035" y="1"/>
            <a:ext cx="2754000" cy="6857999"/>
            <a:chOff x="6392035" y="1"/>
            <a:chExt cx="2754000" cy="6857999"/>
          </a:xfrm>
        </p:grpSpPr>
        <p:sp>
          <p:nvSpPr>
            <p:cNvPr id="29" name="Прямоугольник 28"/>
            <p:cNvSpPr/>
            <p:nvPr/>
          </p:nvSpPr>
          <p:spPr>
            <a:xfrm>
              <a:off x="7146824" y="1"/>
              <a:ext cx="1999211" cy="6857999"/>
            </a:xfrm>
            <a:prstGeom prst="rect">
              <a:avLst/>
            </a:prstGeom>
            <a:solidFill>
              <a:srgbClr val="005BAA"/>
            </a:solidFill>
            <a:ln>
              <a:noFill/>
            </a:ln>
            <a:effectLst>
              <a:glow rad="25400">
                <a:schemeClr val="tx1">
                  <a:lumMod val="50000"/>
                  <a:lumOff val="5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0" name="Рисунок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43994" y="367314"/>
              <a:ext cx="1816760" cy="1498376"/>
            </a:xfrm>
            <a:prstGeom prst="rect">
              <a:avLst/>
            </a:prstGeom>
            <a:ln>
              <a:noFill/>
            </a:ln>
            <a:effectLst>
              <a:outerShdw blurRad="190500" algn="tl" rotWithShape="0">
                <a:srgbClr val="000000">
                  <a:alpha val="70000"/>
                </a:srgbClr>
              </a:outerShdw>
            </a:effectLst>
          </p:spPr>
        </p:pic>
        <p:sp>
          <p:nvSpPr>
            <p:cNvPr id="31" name="Овал 30"/>
            <p:cNvSpPr/>
            <p:nvPr/>
          </p:nvSpPr>
          <p:spPr>
            <a:xfrm>
              <a:off x="6392035" y="4093320"/>
              <a:ext cx="2664000" cy="2664000"/>
            </a:xfrm>
            <a:prstGeom prst="ellipse">
              <a:avLst/>
            </a:prstGeom>
            <a:solidFill>
              <a:schemeClr val="bg1"/>
            </a:solidFill>
            <a:ln w="76200">
              <a:noFill/>
            </a:ln>
            <a:effectLst>
              <a:glow rad="25400">
                <a:schemeClr val="tx1">
                  <a:lumMod val="50000"/>
                  <a:lumOff val="50000"/>
                  <a:alpha val="39000"/>
                </a:schemeClr>
              </a:glow>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2" name="Овал 31"/>
            <p:cNvSpPr/>
            <p:nvPr/>
          </p:nvSpPr>
          <p:spPr>
            <a:xfrm>
              <a:off x="6572035" y="4273320"/>
              <a:ext cx="2304000" cy="2304000"/>
            </a:xfrm>
            <a:prstGeom prst="ellipse">
              <a:avLst/>
            </a:prstGeom>
            <a:solidFill>
              <a:srgbClr val="005BAA"/>
            </a:solidFill>
            <a:ln w="762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pic>
          <p:nvPicPr>
            <p:cNvPr id="33" name="Рисунок 3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75825" y="4774883"/>
              <a:ext cx="1696419" cy="1327632"/>
            </a:xfrm>
            <a:prstGeom prst="rect">
              <a:avLst/>
            </a:prstGeom>
            <a:ln>
              <a:noFill/>
            </a:ln>
            <a:effectLst>
              <a:glow rad="25400">
                <a:schemeClr val="tx1">
                  <a:lumMod val="50000"/>
                  <a:lumOff val="50000"/>
                  <a:alpha val="40000"/>
                </a:schemeClr>
              </a:glow>
              <a:outerShdw blurRad="190500" algn="tl" rotWithShape="0">
                <a:srgbClr val="000000">
                  <a:alpha val="70000"/>
                </a:srgbClr>
              </a:outerShdw>
            </a:effectLst>
          </p:spPr>
        </p:pic>
      </p:grpSp>
    </p:spTree>
    <p:extLst>
      <p:ext uri="{BB962C8B-B14F-4D97-AF65-F5344CB8AC3E}">
        <p14:creationId xmlns:p14="http://schemas.microsoft.com/office/powerpoint/2010/main" val="2508894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childTnLst>
                                  <p:subTnLst>
                                    <p:set>
                                      <p:cBhvr override="childStyle">
                                        <p:cTn dur="1" fill="hold" display="0" masterRel="nextClick" afterEffect="1"/>
                                        <p:tgtEl>
                                          <p:spTgt spid="10"/>
                                        </p:tgtEl>
                                        <p:attrNameLst>
                                          <p:attrName>style.visibility</p:attrName>
                                        </p:attrNameLst>
                                      </p:cBhvr>
                                      <p:to>
                                        <p:strVal val="hidden"/>
                                      </p:to>
                                    </p:set>
                                  </p:subTnLst>
                                </p:cTn>
                              </p:par>
                              <p:par>
                                <p:cTn id="8" presetID="55"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 calcmode="lin" valueType="num">
                                      <p:cBhvr>
                                        <p:cTn id="10" dur="2000" fill="hold"/>
                                        <p:tgtEl>
                                          <p:spTgt spid="13"/>
                                        </p:tgtEl>
                                        <p:attrNameLst>
                                          <p:attrName>ppt_w</p:attrName>
                                        </p:attrNameLst>
                                      </p:cBhvr>
                                      <p:tavLst>
                                        <p:tav tm="0">
                                          <p:val>
                                            <p:strVal val="#ppt_w*0.70"/>
                                          </p:val>
                                        </p:tav>
                                        <p:tav tm="100000">
                                          <p:val>
                                            <p:strVal val="#ppt_w"/>
                                          </p:val>
                                        </p:tav>
                                      </p:tavLst>
                                    </p:anim>
                                    <p:anim calcmode="lin" valueType="num">
                                      <p:cBhvr>
                                        <p:cTn id="11" dur="2000" fill="hold"/>
                                        <p:tgtEl>
                                          <p:spTgt spid="13"/>
                                        </p:tgtEl>
                                        <p:attrNameLst>
                                          <p:attrName>ppt_h</p:attrName>
                                        </p:attrNameLst>
                                      </p:cBhvr>
                                      <p:tavLst>
                                        <p:tav tm="0">
                                          <p:val>
                                            <p:strVal val="#ppt_h"/>
                                          </p:val>
                                        </p:tav>
                                        <p:tav tm="100000">
                                          <p:val>
                                            <p:strVal val="#ppt_h"/>
                                          </p:val>
                                        </p:tav>
                                      </p:tavLst>
                                    </p:anim>
                                    <p:animEffect transition="in" filter="fade">
                                      <p:cBhvr>
                                        <p:cTn id="12" dur="2000"/>
                                        <p:tgtEl>
                                          <p:spTgt spid="13"/>
                                        </p:tgtEl>
                                      </p:cBhvr>
                                    </p:animEffect>
                                  </p:childTnLst>
                                  <p:subTnLst>
                                    <p:set>
                                      <p:cBhvr override="childStyle">
                                        <p:cTn dur="1" fill="hold" display="0" masterRel="nextClick" afterEffect="1"/>
                                        <p:tgtEl>
                                          <p:spTgt spid="13"/>
                                        </p:tgtEl>
                                        <p:attrNameLst>
                                          <p:attrName>style.visibility</p:attrName>
                                        </p:attrNameLst>
                                      </p:cBhvr>
                                      <p:to>
                                        <p:strVal val="hidden"/>
                                      </p:to>
                                    </p:set>
                                  </p:subTnLst>
                                </p:cTn>
                              </p:par>
                              <p:par>
                                <p:cTn id="13" presetID="10"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2000"/>
                                        <p:tgtEl>
                                          <p:spTgt spid="24"/>
                                        </p:tgtEl>
                                      </p:cBhvr>
                                    </p:animEffect>
                                  </p:childTnLst>
                                  <p:subTnLst>
                                    <p:set>
                                      <p:cBhvr override="childStyle">
                                        <p:cTn dur="1" fill="hold" display="0" masterRel="nextClick" afterEffect="1"/>
                                        <p:tgtEl>
                                          <p:spTgt spid="2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9"/>
          <p:cNvSpPr/>
          <p:nvPr/>
        </p:nvSpPr>
        <p:spPr>
          <a:xfrm>
            <a:off x="0" y="299844"/>
            <a:ext cx="7146824" cy="646331"/>
          </a:xfrm>
          <a:prstGeom prst="rect">
            <a:avLst/>
          </a:prstGeom>
        </p:spPr>
        <p:txBody>
          <a:bodyPr wrap="square">
            <a:spAutoFit/>
          </a:bodyPr>
          <a:lstStyle/>
          <a:p>
            <a:pPr algn="ctr"/>
            <a:r>
              <a:rPr lang="ru-RU" sz="3600" dirty="0">
                <a:solidFill>
                  <a:srgbClr val="005BAA"/>
                </a:solidFill>
                <a:latin typeface="Segoe UI Semibold" panose="020B0702040204020203" pitchFamily="34" charset="0"/>
                <a:cs typeface="Segoe UI Semibold" panose="020B0702040204020203" pitchFamily="34" charset="0"/>
              </a:rPr>
              <a:t>1961 год</a:t>
            </a:r>
          </a:p>
        </p:txBody>
      </p:sp>
      <p:sp>
        <p:nvSpPr>
          <p:cNvPr id="24" name="Прямоугольник 23"/>
          <p:cNvSpPr/>
          <p:nvPr/>
        </p:nvSpPr>
        <p:spPr>
          <a:xfrm>
            <a:off x="-10272" y="5529856"/>
            <a:ext cx="7164977" cy="830997"/>
          </a:xfrm>
          <a:prstGeom prst="rect">
            <a:avLst/>
          </a:prstGeom>
        </p:spPr>
        <p:txBody>
          <a:bodyPr wrap="square">
            <a:spAutoFit/>
          </a:bodyPr>
          <a:lstStyle/>
          <a:p>
            <a:pPr algn="ctr"/>
            <a:r>
              <a:rPr lang="ru-RU" sz="2400" dirty="0">
                <a:solidFill>
                  <a:srgbClr val="D7181E"/>
                </a:solidFill>
                <a:latin typeface="Segoe UI Semibold" panose="020B0702040204020203" pitchFamily="34" charset="0"/>
                <a:cs typeface="Segoe UI Semibold" panose="020B0702040204020203" pitchFamily="34" charset="0"/>
              </a:rPr>
              <a:t>Дорожный знак</a:t>
            </a:r>
          </a:p>
          <a:p>
            <a:pPr algn="ctr"/>
            <a:r>
              <a:rPr lang="ru-RU" sz="2400" dirty="0">
                <a:solidFill>
                  <a:srgbClr val="D7181E"/>
                </a:solidFill>
                <a:latin typeface="Segoe UI Semibold" panose="020B0702040204020203" pitchFamily="34" charset="0"/>
                <a:cs typeface="Segoe UI Semibold" panose="020B0702040204020203" pitchFamily="34" charset="0"/>
              </a:rPr>
              <a:t>«Пешеходы» </a:t>
            </a:r>
          </a:p>
        </p:txBody>
      </p:sp>
      <p:pic>
        <p:nvPicPr>
          <p:cNvPr id="16" name="Рисунок 15"/>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1620973" y="1398328"/>
            <a:ext cx="3901092" cy="3596472"/>
          </a:xfrm>
          <a:prstGeom prst="rect">
            <a:avLst/>
          </a:prstGeom>
          <a:ln>
            <a:noFill/>
          </a:ln>
          <a:effectLst>
            <a:outerShdw blurRad="190500" algn="tl" rotWithShape="0">
              <a:srgbClr val="000000">
                <a:alpha val="70000"/>
              </a:srgbClr>
            </a:outerShdw>
          </a:effectLst>
        </p:spPr>
      </p:pic>
      <p:grpSp>
        <p:nvGrpSpPr>
          <p:cNvPr id="28" name="Группа 27"/>
          <p:cNvGrpSpPr/>
          <p:nvPr/>
        </p:nvGrpSpPr>
        <p:grpSpPr>
          <a:xfrm>
            <a:off x="6392035" y="1"/>
            <a:ext cx="2754000" cy="6857999"/>
            <a:chOff x="6392035" y="1"/>
            <a:chExt cx="2754000" cy="6857999"/>
          </a:xfrm>
        </p:grpSpPr>
        <p:sp>
          <p:nvSpPr>
            <p:cNvPr id="29" name="Прямоугольник 28"/>
            <p:cNvSpPr/>
            <p:nvPr/>
          </p:nvSpPr>
          <p:spPr>
            <a:xfrm>
              <a:off x="7146824" y="1"/>
              <a:ext cx="1999211" cy="6857999"/>
            </a:xfrm>
            <a:prstGeom prst="rect">
              <a:avLst/>
            </a:prstGeom>
            <a:solidFill>
              <a:srgbClr val="005BAA"/>
            </a:solidFill>
            <a:ln>
              <a:noFill/>
            </a:ln>
            <a:effectLst>
              <a:glow rad="25400">
                <a:schemeClr val="tx1">
                  <a:lumMod val="50000"/>
                  <a:lumOff val="5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0" name="Рисунок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43994" y="367314"/>
              <a:ext cx="1816760" cy="1498376"/>
            </a:xfrm>
            <a:prstGeom prst="rect">
              <a:avLst/>
            </a:prstGeom>
            <a:ln>
              <a:noFill/>
            </a:ln>
            <a:effectLst>
              <a:outerShdw blurRad="190500" algn="tl" rotWithShape="0">
                <a:srgbClr val="000000">
                  <a:alpha val="70000"/>
                </a:srgbClr>
              </a:outerShdw>
            </a:effectLst>
          </p:spPr>
        </p:pic>
        <p:sp>
          <p:nvSpPr>
            <p:cNvPr id="31" name="Овал 30"/>
            <p:cNvSpPr/>
            <p:nvPr/>
          </p:nvSpPr>
          <p:spPr>
            <a:xfrm>
              <a:off x="6392035" y="4093320"/>
              <a:ext cx="2664000" cy="2664000"/>
            </a:xfrm>
            <a:prstGeom prst="ellipse">
              <a:avLst/>
            </a:prstGeom>
            <a:solidFill>
              <a:schemeClr val="bg1"/>
            </a:solidFill>
            <a:ln w="76200">
              <a:noFill/>
            </a:ln>
            <a:effectLst>
              <a:glow rad="25400">
                <a:schemeClr val="tx1">
                  <a:lumMod val="50000"/>
                  <a:lumOff val="50000"/>
                  <a:alpha val="39000"/>
                </a:schemeClr>
              </a:glow>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2" name="Овал 31"/>
            <p:cNvSpPr/>
            <p:nvPr/>
          </p:nvSpPr>
          <p:spPr>
            <a:xfrm>
              <a:off x="6572035" y="4273320"/>
              <a:ext cx="2304000" cy="2304000"/>
            </a:xfrm>
            <a:prstGeom prst="ellipse">
              <a:avLst/>
            </a:prstGeom>
            <a:solidFill>
              <a:srgbClr val="005BAA"/>
            </a:solidFill>
            <a:ln w="762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pic>
          <p:nvPicPr>
            <p:cNvPr id="33" name="Рисунок 3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75825" y="4774883"/>
              <a:ext cx="1696419" cy="1327632"/>
            </a:xfrm>
            <a:prstGeom prst="rect">
              <a:avLst/>
            </a:prstGeom>
            <a:ln>
              <a:noFill/>
            </a:ln>
            <a:effectLst>
              <a:glow rad="25400">
                <a:schemeClr val="tx1">
                  <a:lumMod val="50000"/>
                  <a:lumOff val="50000"/>
                  <a:alpha val="40000"/>
                </a:schemeClr>
              </a:glow>
              <a:outerShdw blurRad="190500" algn="tl" rotWithShape="0">
                <a:srgbClr val="000000">
                  <a:alpha val="70000"/>
                </a:srgbClr>
              </a:outerShdw>
            </a:effectLst>
          </p:spPr>
        </p:pic>
      </p:grpSp>
    </p:spTree>
    <p:extLst>
      <p:ext uri="{BB962C8B-B14F-4D97-AF65-F5344CB8AC3E}">
        <p14:creationId xmlns:p14="http://schemas.microsoft.com/office/powerpoint/2010/main" val="1295809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childTnLst>
                                  <p:subTnLst>
                                    <p:set>
                                      <p:cBhvr override="childStyle">
                                        <p:cTn dur="1" fill="hold" display="0" masterRel="nextClick" afterEffect="1"/>
                                        <p:tgtEl>
                                          <p:spTgt spid="10"/>
                                        </p:tgtEl>
                                        <p:attrNameLst>
                                          <p:attrName>style.visibility</p:attrName>
                                        </p:attrNameLst>
                                      </p:cBhvr>
                                      <p:to>
                                        <p:strVal val="hidden"/>
                                      </p:to>
                                    </p:set>
                                  </p:subTnLst>
                                </p:cTn>
                              </p:par>
                              <p:par>
                                <p:cTn id="8" presetID="10" presetClass="entr" presetSubtype="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2000"/>
                                        <p:tgtEl>
                                          <p:spTgt spid="24"/>
                                        </p:tgtEl>
                                      </p:cBhvr>
                                    </p:animEffect>
                                  </p:childTnLst>
                                  <p:subTnLst>
                                    <p:set>
                                      <p:cBhvr override="childStyle">
                                        <p:cTn dur="1" fill="hold" display="0" masterRel="nextClick" afterEffect="1"/>
                                        <p:tgtEl>
                                          <p:spTgt spid="24"/>
                                        </p:tgtEl>
                                        <p:attrNameLst>
                                          <p:attrName>style.visibility</p:attrName>
                                        </p:attrNameLst>
                                      </p:cBhvr>
                                      <p:to>
                                        <p:strVal val="hidden"/>
                                      </p:to>
                                    </p:set>
                                  </p:subTnLst>
                                </p:cTn>
                              </p:par>
                              <p:par>
                                <p:cTn id="11" presetID="55"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p:cTn id="13" dur="2000" fill="hold"/>
                                        <p:tgtEl>
                                          <p:spTgt spid="16"/>
                                        </p:tgtEl>
                                        <p:attrNameLst>
                                          <p:attrName>ppt_w</p:attrName>
                                        </p:attrNameLst>
                                      </p:cBhvr>
                                      <p:tavLst>
                                        <p:tav tm="0">
                                          <p:val>
                                            <p:strVal val="#ppt_w*0.70"/>
                                          </p:val>
                                        </p:tav>
                                        <p:tav tm="100000">
                                          <p:val>
                                            <p:strVal val="#ppt_w"/>
                                          </p:val>
                                        </p:tav>
                                      </p:tavLst>
                                    </p:anim>
                                    <p:anim calcmode="lin" valueType="num">
                                      <p:cBhvr>
                                        <p:cTn id="14" dur="2000" fill="hold"/>
                                        <p:tgtEl>
                                          <p:spTgt spid="16"/>
                                        </p:tgtEl>
                                        <p:attrNameLst>
                                          <p:attrName>ppt_h</p:attrName>
                                        </p:attrNameLst>
                                      </p:cBhvr>
                                      <p:tavLst>
                                        <p:tav tm="0">
                                          <p:val>
                                            <p:strVal val="#ppt_h"/>
                                          </p:val>
                                        </p:tav>
                                        <p:tav tm="100000">
                                          <p:val>
                                            <p:strVal val="#ppt_h"/>
                                          </p:val>
                                        </p:tav>
                                      </p:tavLst>
                                    </p:anim>
                                    <p:animEffect transition="in" filter="fade">
                                      <p:cBhvr>
                                        <p:cTn id="15" dur="2000"/>
                                        <p:tgtEl>
                                          <p:spTgt spid="16"/>
                                        </p:tgtEl>
                                      </p:cBhvr>
                                    </p:animEffect>
                                  </p:childTnLst>
                                  <p:subTnLst>
                                    <p:set>
                                      <p:cBhvr override="childStyle">
                                        <p:cTn dur="1" fill="hold" display="0" masterRel="nextClick" afterEffect="1"/>
                                        <p:tgtEl>
                                          <p:spTgt spid="16"/>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9"/>
          <p:cNvSpPr/>
          <p:nvPr/>
        </p:nvSpPr>
        <p:spPr>
          <a:xfrm>
            <a:off x="0" y="299844"/>
            <a:ext cx="7146824" cy="646331"/>
          </a:xfrm>
          <a:prstGeom prst="rect">
            <a:avLst/>
          </a:prstGeom>
        </p:spPr>
        <p:txBody>
          <a:bodyPr wrap="square">
            <a:spAutoFit/>
          </a:bodyPr>
          <a:lstStyle/>
          <a:p>
            <a:pPr algn="ctr"/>
            <a:r>
              <a:rPr lang="ru-RU" sz="3600" dirty="0">
                <a:solidFill>
                  <a:srgbClr val="005BAA"/>
                </a:solidFill>
                <a:latin typeface="Segoe UI Semibold" panose="020B0702040204020203" pitchFamily="34" charset="0"/>
                <a:cs typeface="Segoe UI Semibold" panose="020B0702040204020203" pitchFamily="34" charset="0"/>
              </a:rPr>
              <a:t>1977 год</a:t>
            </a:r>
          </a:p>
        </p:txBody>
      </p:sp>
      <p:sp>
        <p:nvSpPr>
          <p:cNvPr id="24" name="Прямоугольник 23"/>
          <p:cNvSpPr/>
          <p:nvPr/>
        </p:nvSpPr>
        <p:spPr>
          <a:xfrm>
            <a:off x="-10272" y="5529856"/>
            <a:ext cx="7164977" cy="830997"/>
          </a:xfrm>
          <a:prstGeom prst="rect">
            <a:avLst/>
          </a:prstGeom>
        </p:spPr>
        <p:txBody>
          <a:bodyPr wrap="square">
            <a:spAutoFit/>
          </a:bodyPr>
          <a:lstStyle/>
          <a:p>
            <a:pPr algn="ctr"/>
            <a:r>
              <a:rPr lang="ru-RU" sz="2400" dirty="0">
                <a:solidFill>
                  <a:srgbClr val="D7181E"/>
                </a:solidFill>
                <a:latin typeface="Segoe UI Semibold" panose="020B0702040204020203" pitchFamily="34" charset="0"/>
                <a:cs typeface="Segoe UI Semibold" panose="020B0702040204020203" pitchFamily="34" charset="0"/>
              </a:rPr>
              <a:t>Дорожный знак</a:t>
            </a:r>
          </a:p>
          <a:p>
            <a:pPr algn="ctr"/>
            <a:r>
              <a:rPr lang="ru-RU" sz="2400" dirty="0">
                <a:solidFill>
                  <a:srgbClr val="D7181E"/>
                </a:solidFill>
                <a:latin typeface="Segoe UI Semibold" panose="020B0702040204020203" pitchFamily="34" charset="0"/>
                <a:cs typeface="Segoe UI Semibold" panose="020B0702040204020203" pitchFamily="34" charset="0"/>
              </a:rPr>
              <a:t>«Пешеходный переход» </a:t>
            </a:r>
          </a:p>
        </p:txBody>
      </p:sp>
      <p:pic>
        <p:nvPicPr>
          <p:cNvPr id="26" name="Рисунок 25"/>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foregroundMark x1="30479" y1="64167" x2="30479" y2="64167"/>
                        <a14:foregroundMark x1="39295" y1="59167" x2="39295" y2="59167"/>
                        <a14:foregroundMark x1="27204" y1="71111" x2="44081" y2="58889"/>
                        <a14:foregroundMark x1="52393" y1="57778" x2="49370" y2="63333"/>
                        <a14:foregroundMark x1="49874" y1="43056" x2="50126" y2="59167"/>
                        <a14:foregroundMark x1="8564" y1="87222" x2="50630" y2="10833"/>
                        <a14:foregroundMark x1="50630" y1="11389" x2="89673" y2="88611"/>
                        <a14:foregroundMark x1="89169" y1="88611" x2="8564" y2="86389"/>
                        <a14:foregroundMark x1="45592" y1="31111" x2="25189" y2="70833"/>
                        <a14:foregroundMark x1="49370" y1="21389" x2="81360" y2="85556"/>
                        <a14:foregroundMark x1="78086" y1="68333" x2="39043" y2="78611"/>
                        <a14:foregroundMark x1="23678" y1="59722" x2="67254" y2="91667"/>
                        <a14:foregroundMark x1="51134" y1="27500" x2="36524" y2="82778"/>
                        <a14:foregroundMark x1="48866" y1="19722" x2="45088" y2="29722"/>
                        <a14:foregroundMark x1="49370" y1="19444" x2="60202" y2="39722"/>
                        <a14:foregroundMark x1="77330" y1="71944" x2="84887" y2="83056"/>
                        <a14:foregroundMark x1="76574" y1="83333" x2="69270" y2="69167"/>
                        <a14:foregroundMark x1="61965" y1="84722" x2="63980" y2="75833"/>
                        <a14:foregroundMark x1="65491" y1="85278" x2="61965" y2="80278"/>
                        <a14:foregroundMark x1="65995" y1="78056" x2="74055" y2="87778"/>
                        <a14:foregroundMark x1="68262" y1="76944" x2="76322" y2="89167"/>
                        <a14:foregroundMark x1="64736" y1="58056" x2="61461" y2="71389"/>
                        <a14:foregroundMark x1="61713" y1="66389" x2="57431" y2="57778"/>
                        <a14:foregroundMark x1="55416" y1="46389" x2="57431" y2="61389"/>
                        <a14:foregroundMark x1="52393" y1="41944" x2="52897" y2="55278"/>
                        <a14:foregroundMark x1="38539" y1="56667" x2="45340" y2="51944"/>
                        <a14:foregroundMark x1="36020" y1="52222" x2="47355" y2="38889"/>
                        <a14:foregroundMark x1="50882" y1="40278" x2="60453" y2="46111"/>
                        <a14:foregroundMark x1="58942" y1="47500" x2="60705" y2="57222"/>
                        <a14:foregroundMark x1="53652" y1="64167" x2="61461" y2="82778"/>
                        <a14:foregroundMark x1="50126" y1="67500" x2="56423" y2="81667"/>
                        <a14:foregroundMark x1="47607" y1="82500" x2="48615" y2="75000"/>
                        <a14:foregroundMark x1="25441" y1="84444" x2="32494" y2="75000"/>
                        <a14:foregroundMark x1="17632" y1="83889" x2="25189" y2="69722"/>
                        <a14:foregroundMark x1="15869" y1="83611" x2="21159" y2="84167"/>
                        <a14:foregroundMark x1="22418" y1="80556" x2="28715" y2="72778"/>
                        <a14:foregroundMark x1="33249" y1="70833" x2="36524" y2="78611"/>
                        <a14:foregroundMark x1="33249" y1="85000" x2="37531" y2="75556"/>
                        <a14:foregroundMark x1="37028" y1="85000" x2="45340" y2="85278"/>
                        <a14:foregroundMark x1="45592" y1="73056" x2="50630" y2="63333"/>
                        <a14:foregroundMark x1="17632" y1="97778" x2="17632" y2="97778"/>
                        <a14:foregroundMark x1="19899" y1="98056" x2="82620" y2="98056"/>
                        <a14:foregroundMark x1="84131" y1="98611" x2="90428" y2="96667"/>
                        <a14:foregroundMark x1="85642" y1="96944" x2="9824" y2="97222"/>
                        <a14:foregroundMark x1="91688" y1="96389" x2="94962" y2="93889"/>
                        <a14:foregroundMark x1="96474" y1="93056" x2="97481" y2="88889"/>
                        <a14:foregroundMark x1="97481" y1="87500" x2="96222" y2="81667"/>
                        <a14:foregroundMark x1="95214" y1="80556" x2="55668" y2="5278"/>
                        <a14:foregroundMark x1="54156" y1="4722" x2="50126" y2="2778"/>
                        <a14:foregroundMark x1="48866" y1="3333" x2="42065" y2="7222"/>
                        <a14:foregroundMark x1="41814" y1="8333" x2="3023" y2="81944"/>
                        <a14:foregroundMark x1="8312" y1="97222" x2="2771" y2="91944"/>
                        <a14:foregroundMark x1="2519" y1="83889" x2="2015" y2="90000"/>
                        <a14:foregroundMark x1="89673" y1="98333" x2="92695" y2="96944"/>
                        <a14:foregroundMark x1="98237" y1="91389" x2="98741" y2="84722"/>
                        <a14:foregroundMark x1="97733" y1="83611" x2="57935" y2="5833"/>
                        <a14:foregroundMark x1="56171" y1="4722" x2="51385" y2="1667"/>
                        <a14:foregroundMark x1="49622" y1="1667" x2="42317" y2="4722"/>
                        <a14:foregroundMark x1="40554" y1="7222" x2="2015" y2="82500"/>
                        <a14:foregroundMark x1="1511" y1="83056" x2="1763" y2="92222"/>
                        <a14:foregroundMark x1="2267" y1="93333" x2="8060" y2="98056"/>
                        <a14:backgroundMark x1="40050" y1="7222" x2="39295" y2="8056"/>
                        <a14:backgroundMark x1="39295" y1="8056" x2="39295" y2="8333"/>
                        <a14:backgroundMark x1="38791" y1="8889" x2="36020" y2="14722"/>
                        <a14:backgroundMark x1="58438" y1="5556" x2="59446" y2="6667"/>
                        <a14:backgroundMark x1="35768" y1="15000" x2="33249" y2="20278"/>
                        <a14:backgroundMark x1="22922" y1="9167" x2="22922" y2="9167"/>
                      </a14:backgroundRemoval>
                    </a14:imgEffect>
                  </a14:imgLayer>
                </a14:imgProps>
              </a:ext>
              <a:ext uri="{28A0092B-C50C-407E-A947-70E740481C1C}">
                <a14:useLocalDpi xmlns:a14="http://schemas.microsoft.com/office/drawing/2010/main" val="0"/>
              </a:ext>
            </a:extLst>
          </a:blip>
          <a:stretch>
            <a:fillRect/>
          </a:stretch>
        </p:blipFill>
        <p:spPr>
          <a:xfrm>
            <a:off x="1620973" y="1407116"/>
            <a:ext cx="3901092" cy="3537514"/>
          </a:xfrm>
          <a:prstGeom prst="rect">
            <a:avLst/>
          </a:prstGeom>
          <a:ln>
            <a:noFill/>
          </a:ln>
          <a:effectLst>
            <a:outerShdw blurRad="190500" algn="tl" rotWithShape="0">
              <a:srgbClr val="000000">
                <a:alpha val="70000"/>
              </a:srgbClr>
            </a:outerShdw>
          </a:effectLst>
        </p:spPr>
      </p:pic>
      <p:grpSp>
        <p:nvGrpSpPr>
          <p:cNvPr id="28" name="Группа 27"/>
          <p:cNvGrpSpPr/>
          <p:nvPr/>
        </p:nvGrpSpPr>
        <p:grpSpPr>
          <a:xfrm>
            <a:off x="6392035" y="1"/>
            <a:ext cx="2754000" cy="6857999"/>
            <a:chOff x="6392035" y="1"/>
            <a:chExt cx="2754000" cy="6857999"/>
          </a:xfrm>
        </p:grpSpPr>
        <p:sp>
          <p:nvSpPr>
            <p:cNvPr id="29" name="Прямоугольник 28"/>
            <p:cNvSpPr/>
            <p:nvPr/>
          </p:nvSpPr>
          <p:spPr>
            <a:xfrm>
              <a:off x="7146824" y="1"/>
              <a:ext cx="1999211" cy="6857999"/>
            </a:xfrm>
            <a:prstGeom prst="rect">
              <a:avLst/>
            </a:prstGeom>
            <a:solidFill>
              <a:srgbClr val="005BAA"/>
            </a:solidFill>
            <a:ln>
              <a:noFill/>
            </a:ln>
            <a:effectLst>
              <a:glow rad="25400">
                <a:schemeClr val="tx1">
                  <a:lumMod val="50000"/>
                  <a:lumOff val="5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0" name="Рисунок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43994" y="367314"/>
              <a:ext cx="1816760" cy="1498376"/>
            </a:xfrm>
            <a:prstGeom prst="rect">
              <a:avLst/>
            </a:prstGeom>
            <a:ln>
              <a:noFill/>
            </a:ln>
            <a:effectLst>
              <a:outerShdw blurRad="190500" algn="tl" rotWithShape="0">
                <a:srgbClr val="000000">
                  <a:alpha val="70000"/>
                </a:srgbClr>
              </a:outerShdw>
            </a:effectLst>
          </p:spPr>
        </p:pic>
        <p:sp>
          <p:nvSpPr>
            <p:cNvPr id="31" name="Овал 30"/>
            <p:cNvSpPr/>
            <p:nvPr/>
          </p:nvSpPr>
          <p:spPr>
            <a:xfrm>
              <a:off x="6392035" y="4093320"/>
              <a:ext cx="2664000" cy="2664000"/>
            </a:xfrm>
            <a:prstGeom prst="ellipse">
              <a:avLst/>
            </a:prstGeom>
            <a:solidFill>
              <a:schemeClr val="bg1"/>
            </a:solidFill>
            <a:ln w="76200">
              <a:noFill/>
            </a:ln>
            <a:effectLst>
              <a:glow rad="25400">
                <a:schemeClr val="tx1">
                  <a:lumMod val="50000"/>
                  <a:lumOff val="50000"/>
                  <a:alpha val="39000"/>
                </a:schemeClr>
              </a:glow>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2" name="Овал 31"/>
            <p:cNvSpPr/>
            <p:nvPr/>
          </p:nvSpPr>
          <p:spPr>
            <a:xfrm>
              <a:off x="6572035" y="4273320"/>
              <a:ext cx="2304000" cy="2304000"/>
            </a:xfrm>
            <a:prstGeom prst="ellipse">
              <a:avLst/>
            </a:prstGeom>
            <a:solidFill>
              <a:srgbClr val="005BAA"/>
            </a:solidFill>
            <a:ln w="762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pic>
          <p:nvPicPr>
            <p:cNvPr id="33" name="Рисунок 3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75825" y="4774883"/>
              <a:ext cx="1696419" cy="1327632"/>
            </a:xfrm>
            <a:prstGeom prst="rect">
              <a:avLst/>
            </a:prstGeom>
            <a:ln>
              <a:noFill/>
            </a:ln>
            <a:effectLst>
              <a:glow rad="25400">
                <a:schemeClr val="tx1">
                  <a:lumMod val="50000"/>
                  <a:lumOff val="50000"/>
                  <a:alpha val="40000"/>
                </a:schemeClr>
              </a:glow>
              <a:outerShdw blurRad="190500" algn="tl" rotWithShape="0">
                <a:srgbClr val="000000">
                  <a:alpha val="70000"/>
                </a:srgbClr>
              </a:outerShdw>
            </a:effectLst>
          </p:spPr>
        </p:pic>
      </p:grpSp>
    </p:spTree>
    <p:extLst>
      <p:ext uri="{BB962C8B-B14F-4D97-AF65-F5344CB8AC3E}">
        <p14:creationId xmlns:p14="http://schemas.microsoft.com/office/powerpoint/2010/main" val="1197803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childTnLst>
                                  <p:subTnLst>
                                    <p:set>
                                      <p:cBhvr override="childStyle">
                                        <p:cTn dur="1" fill="hold" display="0" masterRel="nextClick" afterEffect="1"/>
                                        <p:tgtEl>
                                          <p:spTgt spid="10"/>
                                        </p:tgtEl>
                                        <p:attrNameLst>
                                          <p:attrName>style.visibility</p:attrName>
                                        </p:attrNameLst>
                                      </p:cBhvr>
                                      <p:to>
                                        <p:strVal val="hidden"/>
                                      </p:to>
                                    </p:set>
                                  </p:subTnLst>
                                </p:cTn>
                              </p:par>
                              <p:par>
                                <p:cTn id="8" presetID="10" presetClass="entr" presetSubtype="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2000"/>
                                        <p:tgtEl>
                                          <p:spTgt spid="24"/>
                                        </p:tgtEl>
                                      </p:cBhvr>
                                    </p:animEffect>
                                  </p:childTnLst>
                                  <p:subTnLst>
                                    <p:set>
                                      <p:cBhvr override="childStyle">
                                        <p:cTn dur="1" fill="hold" display="0" masterRel="nextClick" afterEffect="1"/>
                                        <p:tgtEl>
                                          <p:spTgt spid="24"/>
                                        </p:tgtEl>
                                        <p:attrNameLst>
                                          <p:attrName>style.visibility</p:attrName>
                                        </p:attrNameLst>
                                      </p:cBhvr>
                                      <p:to>
                                        <p:strVal val="hidden"/>
                                      </p:to>
                                    </p:set>
                                  </p:subTnLst>
                                </p:cTn>
                              </p:par>
                              <p:par>
                                <p:cTn id="11" presetID="55" presetClass="entr" presetSubtype="0"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p:cTn id="13" dur="2000" fill="hold"/>
                                        <p:tgtEl>
                                          <p:spTgt spid="26"/>
                                        </p:tgtEl>
                                        <p:attrNameLst>
                                          <p:attrName>ppt_w</p:attrName>
                                        </p:attrNameLst>
                                      </p:cBhvr>
                                      <p:tavLst>
                                        <p:tav tm="0">
                                          <p:val>
                                            <p:strVal val="#ppt_w*0.70"/>
                                          </p:val>
                                        </p:tav>
                                        <p:tav tm="100000">
                                          <p:val>
                                            <p:strVal val="#ppt_w"/>
                                          </p:val>
                                        </p:tav>
                                      </p:tavLst>
                                    </p:anim>
                                    <p:anim calcmode="lin" valueType="num">
                                      <p:cBhvr>
                                        <p:cTn id="14" dur="2000" fill="hold"/>
                                        <p:tgtEl>
                                          <p:spTgt spid="26"/>
                                        </p:tgtEl>
                                        <p:attrNameLst>
                                          <p:attrName>ppt_h</p:attrName>
                                        </p:attrNameLst>
                                      </p:cBhvr>
                                      <p:tavLst>
                                        <p:tav tm="0">
                                          <p:val>
                                            <p:strVal val="#ppt_h"/>
                                          </p:val>
                                        </p:tav>
                                        <p:tav tm="100000">
                                          <p:val>
                                            <p:strVal val="#ppt_h"/>
                                          </p:val>
                                        </p:tav>
                                      </p:tavLst>
                                    </p:anim>
                                    <p:animEffect transition="in" filter="fade">
                                      <p:cBhvr>
                                        <p:cTn id="15"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2100030" y="367314"/>
            <a:ext cx="4965125" cy="1477328"/>
          </a:xfrm>
          <a:prstGeom prst="rect">
            <a:avLst/>
          </a:prstGeom>
        </p:spPr>
        <p:txBody>
          <a:bodyPr wrap="square">
            <a:spAutoFit/>
          </a:bodyPr>
          <a:lstStyle/>
          <a:p>
            <a:r>
              <a:rPr lang="ru-RU" dirty="0">
                <a:latin typeface="Segoe UI" panose="020B0502040204020203" pitchFamily="34" charset="0"/>
                <a:ea typeface="Times New Roman" panose="02020603050405020304" pitchFamily="18" charset="0"/>
                <a:cs typeface="Segoe UI" panose="020B0502040204020203" pitchFamily="34" charset="0"/>
              </a:rPr>
              <a:t>Венская Конвенция о дорожных знаках </a:t>
            </a:r>
            <a:br>
              <a:rPr lang="ru-RU" dirty="0">
                <a:latin typeface="Segoe UI" panose="020B0502040204020203" pitchFamily="34" charset="0"/>
                <a:ea typeface="Times New Roman" panose="02020603050405020304" pitchFamily="18" charset="0"/>
                <a:cs typeface="Segoe UI" panose="020B0502040204020203" pitchFamily="34" charset="0"/>
              </a:rPr>
            </a:br>
            <a:r>
              <a:rPr lang="ru-RU" dirty="0">
                <a:latin typeface="Segoe UI" panose="020B0502040204020203" pitchFamily="34" charset="0"/>
                <a:ea typeface="Times New Roman" panose="02020603050405020304" pitchFamily="18" charset="0"/>
                <a:cs typeface="Segoe UI" panose="020B0502040204020203" pitchFamily="34" charset="0"/>
              </a:rPr>
              <a:t>и сигналах (принятая </a:t>
            </a:r>
            <a:r>
              <a:rPr lang="ru-RU" dirty="0">
                <a:solidFill>
                  <a:srgbClr val="005BAA"/>
                </a:solidFill>
                <a:latin typeface="Segoe UI" panose="020B0502040204020203" pitchFamily="34" charset="0"/>
                <a:ea typeface="Times New Roman" panose="02020603050405020304" pitchFamily="18" charset="0"/>
                <a:cs typeface="Segoe UI" panose="020B0502040204020203" pitchFamily="34" charset="0"/>
              </a:rPr>
              <a:t>8 ноября 1968 года</a:t>
            </a:r>
            <a:r>
              <a:rPr lang="ru-RU" dirty="0">
                <a:latin typeface="Segoe UI" panose="020B0502040204020203" pitchFamily="34" charset="0"/>
                <a:ea typeface="Times New Roman" panose="02020603050405020304" pitchFamily="18" charset="0"/>
                <a:cs typeface="Segoe UI" panose="020B0502040204020203" pitchFamily="34" charset="0"/>
              </a:rPr>
              <a:t> </a:t>
            </a:r>
            <a:br>
              <a:rPr lang="ru-RU" dirty="0">
                <a:latin typeface="Segoe UI" panose="020B0502040204020203" pitchFamily="34" charset="0"/>
                <a:ea typeface="Times New Roman" panose="02020603050405020304" pitchFamily="18" charset="0"/>
                <a:cs typeface="Segoe UI" panose="020B0502040204020203" pitchFamily="34" charset="0"/>
              </a:rPr>
            </a:br>
            <a:r>
              <a:rPr lang="ru-RU" dirty="0">
                <a:latin typeface="Segoe UI" panose="020B0502040204020203" pitchFamily="34" charset="0"/>
                <a:ea typeface="Times New Roman" panose="02020603050405020304" pitchFamily="18" charset="0"/>
                <a:cs typeface="Segoe UI" panose="020B0502040204020203" pitchFamily="34" charset="0"/>
              </a:rPr>
              <a:t>с целью международной унификации дорожных знаков) предложила варианты дорожных знаков </a:t>
            </a:r>
            <a:r>
              <a:rPr lang="ru-RU" dirty="0">
                <a:solidFill>
                  <a:srgbClr val="D7181E"/>
                </a:solidFill>
                <a:latin typeface="Segoe UI" panose="020B0502040204020203" pitchFamily="34" charset="0"/>
                <a:ea typeface="Times New Roman" panose="02020603050405020304" pitchFamily="18" charset="0"/>
                <a:cs typeface="Segoe UI" panose="020B0502040204020203" pitchFamily="34" charset="0"/>
              </a:rPr>
              <a:t>«Пешеходный переход»</a:t>
            </a:r>
            <a:r>
              <a:rPr lang="ru-RU" dirty="0">
                <a:latin typeface="Segoe UI" panose="020B0502040204020203" pitchFamily="34" charset="0"/>
                <a:ea typeface="Times New Roman" panose="02020603050405020304" pitchFamily="18" charset="0"/>
                <a:cs typeface="Segoe UI" panose="020B0502040204020203" pitchFamily="34" charset="0"/>
              </a:rPr>
              <a:t>.</a:t>
            </a:r>
            <a:endParaRPr lang="ru-RU" dirty="0">
              <a:latin typeface="Segoe UI" panose="020B0502040204020203" pitchFamily="34" charset="0"/>
              <a:cs typeface="Segoe UI" panose="020B0502040204020203" pitchFamily="34" charset="0"/>
            </a:endParaRPr>
          </a:p>
        </p:txBody>
      </p:sp>
      <p:grpSp>
        <p:nvGrpSpPr>
          <p:cNvPr id="4" name="Группа 3"/>
          <p:cNvGrpSpPr/>
          <p:nvPr/>
        </p:nvGrpSpPr>
        <p:grpSpPr>
          <a:xfrm>
            <a:off x="573148" y="2455155"/>
            <a:ext cx="1935743" cy="2296914"/>
            <a:chOff x="573148" y="2455155"/>
            <a:chExt cx="1935743" cy="2296914"/>
          </a:xfrm>
        </p:grpSpPr>
        <p:pic>
          <p:nvPicPr>
            <p:cNvPr id="23" name="Рисунок 2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3148" y="2455155"/>
              <a:ext cx="1935743" cy="1927582"/>
            </a:xfrm>
            <a:prstGeom prst="rect">
              <a:avLst/>
            </a:prstGeom>
            <a:ln>
              <a:noFill/>
            </a:ln>
            <a:effectLst>
              <a:outerShdw blurRad="190500" algn="tl" rotWithShape="0">
                <a:srgbClr val="000000">
                  <a:alpha val="70000"/>
                </a:srgbClr>
              </a:outerShdw>
            </a:effectLst>
          </p:spPr>
        </p:pic>
        <p:sp>
          <p:nvSpPr>
            <p:cNvPr id="2" name="Прямоугольник 1"/>
            <p:cNvSpPr/>
            <p:nvPr/>
          </p:nvSpPr>
          <p:spPr>
            <a:xfrm>
              <a:off x="1125680" y="4382737"/>
              <a:ext cx="790601" cy="369332"/>
            </a:xfrm>
            <a:prstGeom prst="rect">
              <a:avLst/>
            </a:prstGeom>
          </p:spPr>
          <p:txBody>
            <a:bodyPr wrap="none">
              <a:spAutoFit/>
            </a:bodyPr>
            <a:lstStyle/>
            <a:p>
              <a:r>
                <a:rPr lang="en-US" dirty="0">
                  <a:solidFill>
                    <a:srgbClr val="005BAA"/>
                  </a:solidFill>
                  <a:latin typeface="Segoe UI Semibold" panose="020B0702040204020203" pitchFamily="34" charset="0"/>
                  <a:cs typeface="Segoe UI Semibold" panose="020B0702040204020203" pitchFamily="34" charset="0"/>
                </a:rPr>
                <a:t>E, 12 </a:t>
              </a:r>
              <a:r>
                <a:rPr lang="en-US" baseline="30000" dirty="0">
                  <a:solidFill>
                    <a:srgbClr val="005BAA"/>
                  </a:solidFill>
                  <a:latin typeface="Segoe UI Semibold" panose="020B0702040204020203" pitchFamily="34" charset="0"/>
                  <a:cs typeface="Segoe UI Semibold" panose="020B0702040204020203" pitchFamily="34" charset="0"/>
                </a:rPr>
                <a:t>a</a:t>
              </a:r>
              <a:endParaRPr lang="ru-RU" baseline="30000" dirty="0">
                <a:solidFill>
                  <a:srgbClr val="005BAA"/>
                </a:solidFill>
                <a:latin typeface="Segoe UI Semibold" panose="020B0702040204020203" pitchFamily="34" charset="0"/>
                <a:cs typeface="Segoe UI Semibold" panose="020B0702040204020203" pitchFamily="34" charset="0"/>
              </a:endParaRPr>
            </a:p>
          </p:txBody>
        </p:sp>
      </p:grpSp>
      <p:grpSp>
        <p:nvGrpSpPr>
          <p:cNvPr id="6" name="Группа 5"/>
          <p:cNvGrpSpPr/>
          <p:nvPr/>
        </p:nvGrpSpPr>
        <p:grpSpPr>
          <a:xfrm>
            <a:off x="2803932" y="3948660"/>
            <a:ext cx="1731556" cy="2296914"/>
            <a:chOff x="2803932" y="3948660"/>
            <a:chExt cx="1731556" cy="2296914"/>
          </a:xfrm>
        </p:grpSpPr>
        <p:pic>
          <p:nvPicPr>
            <p:cNvPr id="12" name="Рисунок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03932" y="3948660"/>
              <a:ext cx="1731556" cy="1927582"/>
            </a:xfrm>
            <a:prstGeom prst="rect">
              <a:avLst/>
            </a:prstGeom>
            <a:ln>
              <a:noFill/>
            </a:ln>
            <a:effectLst>
              <a:outerShdw blurRad="190500" algn="tl" rotWithShape="0">
                <a:srgbClr val="000000">
                  <a:alpha val="70000"/>
                </a:srgbClr>
              </a:outerShdw>
            </a:effectLst>
          </p:spPr>
        </p:pic>
        <p:sp>
          <p:nvSpPr>
            <p:cNvPr id="17" name="Прямоугольник 16"/>
            <p:cNvSpPr/>
            <p:nvPr/>
          </p:nvSpPr>
          <p:spPr>
            <a:xfrm>
              <a:off x="3254371" y="5876242"/>
              <a:ext cx="803425" cy="369332"/>
            </a:xfrm>
            <a:prstGeom prst="rect">
              <a:avLst/>
            </a:prstGeom>
          </p:spPr>
          <p:txBody>
            <a:bodyPr wrap="none">
              <a:spAutoFit/>
            </a:bodyPr>
            <a:lstStyle/>
            <a:p>
              <a:r>
                <a:rPr lang="en-US" dirty="0">
                  <a:solidFill>
                    <a:srgbClr val="005BAA"/>
                  </a:solidFill>
                  <a:latin typeface="Segoe UI Semibold" panose="020B0702040204020203" pitchFamily="34" charset="0"/>
                  <a:cs typeface="Segoe UI Semibold" panose="020B0702040204020203" pitchFamily="34" charset="0"/>
                </a:rPr>
                <a:t>E, 12 </a:t>
              </a:r>
              <a:r>
                <a:rPr lang="en-US" baseline="30000" dirty="0">
                  <a:solidFill>
                    <a:srgbClr val="005BAA"/>
                  </a:solidFill>
                  <a:latin typeface="Segoe UI Semibold" panose="020B0702040204020203" pitchFamily="34" charset="0"/>
                  <a:cs typeface="Segoe UI Semibold" panose="020B0702040204020203" pitchFamily="34" charset="0"/>
                </a:rPr>
                <a:t>b</a:t>
              </a:r>
              <a:endParaRPr lang="ru-RU" baseline="30000" dirty="0">
                <a:solidFill>
                  <a:srgbClr val="005BAA"/>
                </a:solidFill>
                <a:latin typeface="Segoe UI Semibold" panose="020B0702040204020203" pitchFamily="34" charset="0"/>
                <a:cs typeface="Segoe UI Semibold" panose="020B0702040204020203" pitchFamily="34" charset="0"/>
              </a:endParaRPr>
            </a:p>
          </p:txBody>
        </p:sp>
      </p:grpSp>
      <p:grpSp>
        <p:nvGrpSpPr>
          <p:cNvPr id="5" name="Группа 4"/>
          <p:cNvGrpSpPr/>
          <p:nvPr/>
        </p:nvGrpSpPr>
        <p:grpSpPr>
          <a:xfrm>
            <a:off x="4696651" y="2455155"/>
            <a:ext cx="1935743" cy="2282396"/>
            <a:chOff x="4696651" y="2455155"/>
            <a:chExt cx="1935743" cy="2282396"/>
          </a:xfrm>
        </p:grpSpPr>
        <p:pic>
          <p:nvPicPr>
            <p:cNvPr id="13" name="Рисунок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96651" y="2455155"/>
              <a:ext cx="1935743" cy="1913064"/>
            </a:xfrm>
            <a:prstGeom prst="rect">
              <a:avLst/>
            </a:prstGeom>
            <a:ln>
              <a:noFill/>
            </a:ln>
            <a:effectLst>
              <a:outerShdw blurRad="190500" algn="tl" rotWithShape="0">
                <a:srgbClr val="000000">
                  <a:alpha val="70000"/>
                </a:srgbClr>
              </a:outerShdw>
            </a:effectLst>
          </p:spPr>
        </p:pic>
        <p:sp>
          <p:nvSpPr>
            <p:cNvPr id="25" name="Прямоугольник 24"/>
            <p:cNvSpPr/>
            <p:nvPr/>
          </p:nvSpPr>
          <p:spPr>
            <a:xfrm>
              <a:off x="5302110" y="4368219"/>
              <a:ext cx="782587" cy="369332"/>
            </a:xfrm>
            <a:prstGeom prst="rect">
              <a:avLst/>
            </a:prstGeom>
          </p:spPr>
          <p:txBody>
            <a:bodyPr wrap="none">
              <a:spAutoFit/>
            </a:bodyPr>
            <a:lstStyle/>
            <a:p>
              <a:r>
                <a:rPr lang="en-US" dirty="0">
                  <a:solidFill>
                    <a:srgbClr val="005BAA"/>
                  </a:solidFill>
                  <a:latin typeface="Segoe UI Semibold" panose="020B0702040204020203" pitchFamily="34" charset="0"/>
                  <a:cs typeface="Segoe UI Semibold" panose="020B0702040204020203" pitchFamily="34" charset="0"/>
                </a:rPr>
                <a:t>E, 12 </a:t>
              </a:r>
              <a:r>
                <a:rPr lang="en-US" baseline="30000" dirty="0">
                  <a:solidFill>
                    <a:srgbClr val="005BAA"/>
                  </a:solidFill>
                  <a:latin typeface="Segoe UI Semibold" panose="020B0702040204020203" pitchFamily="34" charset="0"/>
                  <a:cs typeface="Segoe UI Semibold" panose="020B0702040204020203" pitchFamily="34" charset="0"/>
                </a:rPr>
                <a:t>c</a:t>
              </a:r>
              <a:endParaRPr lang="ru-RU" baseline="30000" dirty="0">
                <a:solidFill>
                  <a:srgbClr val="005BAA"/>
                </a:solidFill>
                <a:latin typeface="Segoe UI Semibold" panose="020B0702040204020203" pitchFamily="34" charset="0"/>
                <a:cs typeface="Segoe UI Semibold" panose="020B0702040204020203" pitchFamily="34" charset="0"/>
              </a:endParaRPr>
            </a:p>
          </p:txBody>
        </p:sp>
      </p:grpSp>
      <p:pic>
        <p:nvPicPr>
          <p:cNvPr id="26" name="Рисунок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4889" y="367314"/>
            <a:ext cx="1761582" cy="1498376"/>
          </a:xfrm>
          <a:prstGeom prst="rect">
            <a:avLst/>
          </a:prstGeom>
        </p:spPr>
      </p:pic>
      <p:grpSp>
        <p:nvGrpSpPr>
          <p:cNvPr id="24" name="Группа 23"/>
          <p:cNvGrpSpPr/>
          <p:nvPr/>
        </p:nvGrpSpPr>
        <p:grpSpPr>
          <a:xfrm>
            <a:off x="6392035" y="1"/>
            <a:ext cx="2754000" cy="6857999"/>
            <a:chOff x="6392035" y="1"/>
            <a:chExt cx="2754000" cy="6857999"/>
          </a:xfrm>
        </p:grpSpPr>
        <p:sp>
          <p:nvSpPr>
            <p:cNvPr id="27" name="Прямоугольник 26"/>
            <p:cNvSpPr/>
            <p:nvPr/>
          </p:nvSpPr>
          <p:spPr>
            <a:xfrm>
              <a:off x="7146824" y="1"/>
              <a:ext cx="1999211" cy="6857999"/>
            </a:xfrm>
            <a:prstGeom prst="rect">
              <a:avLst/>
            </a:prstGeom>
            <a:solidFill>
              <a:srgbClr val="005BAA"/>
            </a:solidFill>
            <a:ln>
              <a:noFill/>
            </a:ln>
            <a:effectLst>
              <a:glow rad="25400">
                <a:schemeClr val="tx1">
                  <a:lumMod val="50000"/>
                  <a:lumOff val="5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8" name="Рисунок 2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43994" y="367314"/>
              <a:ext cx="1816760" cy="1498376"/>
            </a:xfrm>
            <a:prstGeom prst="rect">
              <a:avLst/>
            </a:prstGeom>
            <a:ln>
              <a:noFill/>
            </a:ln>
            <a:effectLst>
              <a:outerShdw blurRad="190500" algn="tl" rotWithShape="0">
                <a:srgbClr val="000000">
                  <a:alpha val="70000"/>
                </a:srgbClr>
              </a:outerShdw>
            </a:effectLst>
          </p:spPr>
        </p:pic>
        <p:sp>
          <p:nvSpPr>
            <p:cNvPr id="29" name="Овал 28"/>
            <p:cNvSpPr/>
            <p:nvPr/>
          </p:nvSpPr>
          <p:spPr>
            <a:xfrm>
              <a:off x="6392035" y="4093320"/>
              <a:ext cx="2664000" cy="2664000"/>
            </a:xfrm>
            <a:prstGeom prst="ellipse">
              <a:avLst/>
            </a:prstGeom>
            <a:solidFill>
              <a:schemeClr val="bg1"/>
            </a:solidFill>
            <a:ln w="76200">
              <a:noFill/>
            </a:ln>
            <a:effectLst>
              <a:glow rad="25400">
                <a:schemeClr val="tx1">
                  <a:lumMod val="50000"/>
                  <a:lumOff val="50000"/>
                  <a:alpha val="39000"/>
                </a:schemeClr>
              </a:glow>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Овал 29"/>
            <p:cNvSpPr/>
            <p:nvPr/>
          </p:nvSpPr>
          <p:spPr>
            <a:xfrm>
              <a:off x="6572035" y="4273320"/>
              <a:ext cx="2304000" cy="2304000"/>
            </a:xfrm>
            <a:prstGeom prst="ellipse">
              <a:avLst/>
            </a:prstGeom>
            <a:solidFill>
              <a:srgbClr val="005BAA"/>
            </a:solidFill>
            <a:ln w="762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pic>
          <p:nvPicPr>
            <p:cNvPr id="31" name="Рисунок 3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75825" y="4774883"/>
              <a:ext cx="1696419" cy="1327632"/>
            </a:xfrm>
            <a:prstGeom prst="rect">
              <a:avLst/>
            </a:prstGeom>
            <a:ln>
              <a:noFill/>
            </a:ln>
            <a:effectLst>
              <a:glow rad="25400">
                <a:schemeClr val="tx1">
                  <a:lumMod val="50000"/>
                  <a:lumOff val="50000"/>
                  <a:alpha val="40000"/>
                </a:schemeClr>
              </a:glow>
              <a:outerShdw blurRad="190500" algn="tl" rotWithShape="0">
                <a:srgbClr val="000000">
                  <a:alpha val="70000"/>
                </a:srgbClr>
              </a:outerShdw>
            </a:effectLst>
          </p:spPr>
        </p:pic>
      </p:grpSp>
    </p:spTree>
    <p:extLst>
      <p:ext uri="{BB962C8B-B14F-4D97-AF65-F5344CB8AC3E}">
        <p14:creationId xmlns:p14="http://schemas.microsoft.com/office/powerpoint/2010/main" val="3660863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2000" fill="hold"/>
                                        <p:tgtEl>
                                          <p:spTgt spid="26"/>
                                        </p:tgtEl>
                                        <p:attrNameLst>
                                          <p:attrName>ppt_w</p:attrName>
                                        </p:attrNameLst>
                                      </p:cBhvr>
                                      <p:tavLst>
                                        <p:tav tm="0">
                                          <p:val>
                                            <p:strVal val="#ppt_w*0.70"/>
                                          </p:val>
                                        </p:tav>
                                        <p:tav tm="100000">
                                          <p:val>
                                            <p:strVal val="#ppt_w"/>
                                          </p:val>
                                        </p:tav>
                                      </p:tavLst>
                                    </p:anim>
                                    <p:anim calcmode="lin" valueType="num">
                                      <p:cBhvr>
                                        <p:cTn id="8" dur="2000" fill="hold"/>
                                        <p:tgtEl>
                                          <p:spTgt spid="26"/>
                                        </p:tgtEl>
                                        <p:attrNameLst>
                                          <p:attrName>ppt_h</p:attrName>
                                        </p:attrNameLst>
                                      </p:cBhvr>
                                      <p:tavLst>
                                        <p:tav tm="0">
                                          <p:val>
                                            <p:strVal val="#ppt_h"/>
                                          </p:val>
                                        </p:tav>
                                        <p:tav tm="100000">
                                          <p:val>
                                            <p:strVal val="#ppt_h"/>
                                          </p:val>
                                        </p:tav>
                                      </p:tavLst>
                                    </p:anim>
                                    <p:animEffect transition="in" filter="fade">
                                      <p:cBhvr>
                                        <p:cTn id="9" dur="2000"/>
                                        <p:tgtEl>
                                          <p:spTgt spid="26"/>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2000"/>
                                        <p:tgtEl>
                                          <p:spTgt spid="11"/>
                                        </p:tgtEl>
                                      </p:cBhvr>
                                    </p:animEffect>
                                  </p:childTnLst>
                                </p:cTn>
                              </p:par>
                            </p:childTnLst>
                          </p:cTn>
                        </p:par>
                        <p:par>
                          <p:cTn id="13" fill="hold">
                            <p:stCondLst>
                              <p:cond delay="2000"/>
                            </p:stCondLst>
                            <p:childTnLst>
                              <p:par>
                                <p:cTn id="14" presetID="10" presetClass="entr" presetSubtype="0"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2000"/>
                                        <p:tgtEl>
                                          <p:spTgt spid="4"/>
                                        </p:tgtEl>
                                      </p:cBhvr>
                                    </p:animEffect>
                                  </p:childTnLst>
                                </p:cTn>
                              </p:par>
                              <p:par>
                                <p:cTn id="17" presetID="10"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2000"/>
                                        <p:tgtEl>
                                          <p:spTgt spid="5"/>
                                        </p:tgtEl>
                                      </p:cBhvr>
                                    </p:animEffect>
                                  </p:childTnLst>
                                </p:cTn>
                              </p:par>
                              <p:par>
                                <p:cTn id="20" presetID="10"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Рисунок 2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43921" y="2162584"/>
            <a:ext cx="2738114" cy="2738114"/>
          </a:xfrm>
          <a:prstGeom prst="rect">
            <a:avLst/>
          </a:prstGeom>
          <a:ln>
            <a:noFill/>
          </a:ln>
          <a:effectLst>
            <a:outerShdw blurRad="190500" algn="tl" rotWithShape="0">
              <a:srgbClr val="000000">
                <a:alpha val="70000"/>
              </a:srgbClr>
            </a:outerShdw>
          </a:effectLst>
        </p:spPr>
      </p:pic>
      <p:sp>
        <p:nvSpPr>
          <p:cNvPr id="11" name="Прямоугольник 10"/>
          <p:cNvSpPr/>
          <p:nvPr/>
        </p:nvSpPr>
        <p:spPr>
          <a:xfrm>
            <a:off x="0" y="107669"/>
            <a:ext cx="7146823" cy="1938992"/>
          </a:xfrm>
          <a:prstGeom prst="rect">
            <a:avLst/>
          </a:prstGeom>
        </p:spPr>
        <p:txBody>
          <a:bodyPr wrap="square">
            <a:spAutoFit/>
          </a:bodyPr>
          <a:lstStyle/>
          <a:p>
            <a:pPr algn="ctr"/>
            <a:r>
              <a:rPr lang="ru-RU" sz="2400" dirty="0">
                <a:latin typeface="Segoe UI" panose="020B0502040204020203" pitchFamily="34" charset="0"/>
                <a:ea typeface="Times New Roman" panose="02020603050405020304" pitchFamily="18" charset="0"/>
                <a:cs typeface="Segoe UI" panose="020B0502040204020203" pitchFamily="34" charset="0"/>
              </a:rPr>
              <a:t>Посмотрите в чем сходства и отличия </a:t>
            </a:r>
          </a:p>
          <a:p>
            <a:pPr algn="ctr"/>
            <a:r>
              <a:rPr lang="ru-RU" sz="2400" dirty="0">
                <a:latin typeface="Segoe UI" panose="020B0502040204020203" pitchFamily="34" charset="0"/>
                <a:ea typeface="Times New Roman" panose="02020603050405020304" pitchFamily="18" charset="0"/>
                <a:cs typeface="Segoe UI" panose="020B0502040204020203" pitchFamily="34" charset="0"/>
              </a:rPr>
              <a:t>дорожных знаков: </a:t>
            </a:r>
            <a:br>
              <a:rPr lang="ru-RU" sz="2400" dirty="0">
                <a:latin typeface="Segoe UI" panose="020B0502040204020203" pitchFamily="34" charset="0"/>
                <a:ea typeface="Times New Roman" panose="02020603050405020304" pitchFamily="18" charset="0"/>
                <a:cs typeface="Segoe UI" panose="020B0502040204020203" pitchFamily="34" charset="0"/>
              </a:rPr>
            </a:br>
            <a:r>
              <a:rPr lang="ru-RU" sz="2400" dirty="0">
                <a:latin typeface="Segoe UI" panose="020B0502040204020203" pitchFamily="34" charset="0"/>
                <a:ea typeface="Times New Roman" panose="02020603050405020304" pitchFamily="18" charset="0"/>
                <a:cs typeface="Segoe UI" panose="020B0502040204020203" pitchFamily="34" charset="0"/>
              </a:rPr>
              <a:t>который был в 30-х годах прошлого столетия </a:t>
            </a:r>
            <a:br>
              <a:rPr lang="ru-RU" sz="2400" dirty="0">
                <a:latin typeface="Segoe UI" panose="020B0502040204020203" pitchFamily="34" charset="0"/>
                <a:ea typeface="Times New Roman" panose="02020603050405020304" pitchFamily="18" charset="0"/>
                <a:cs typeface="Segoe UI" panose="020B0502040204020203" pitchFamily="34" charset="0"/>
              </a:rPr>
            </a:br>
            <a:r>
              <a:rPr lang="ru-RU" sz="2400" dirty="0">
                <a:latin typeface="Segoe UI" panose="020B0502040204020203" pitchFamily="34" charset="0"/>
                <a:ea typeface="Times New Roman" panose="02020603050405020304" pitchFamily="18" charset="0"/>
                <a:cs typeface="Segoe UI" panose="020B0502040204020203" pitchFamily="34" charset="0"/>
              </a:rPr>
              <a:t>«Осторожно пешеходы» и современного «Пешеходный переход»?</a:t>
            </a:r>
            <a:endParaRPr lang="ru-RU" sz="2400" dirty="0">
              <a:solidFill>
                <a:srgbClr val="D7181E"/>
              </a:solidFill>
              <a:latin typeface="Segoe UI" panose="020B0502040204020203" pitchFamily="34" charset="0"/>
              <a:cs typeface="Segoe UI" panose="020B0502040204020203" pitchFamily="34" charset="0"/>
            </a:endParaRPr>
          </a:p>
        </p:txBody>
      </p:sp>
      <p:pic>
        <p:nvPicPr>
          <p:cNvPr id="12" name="Рисунок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413" y="2162584"/>
            <a:ext cx="2738114" cy="2738114"/>
          </a:xfrm>
          <a:prstGeom prst="rect">
            <a:avLst/>
          </a:prstGeom>
          <a:ln>
            <a:noFill/>
          </a:ln>
          <a:effectLst>
            <a:outerShdw blurRad="190500" algn="tl" rotWithShape="0">
              <a:srgbClr val="000000">
                <a:alpha val="70000"/>
              </a:srgbClr>
            </a:outerShdw>
          </a:effectLst>
        </p:spPr>
      </p:pic>
      <p:sp>
        <p:nvSpPr>
          <p:cNvPr id="15" name="Прямоугольник 14"/>
          <p:cNvSpPr/>
          <p:nvPr/>
        </p:nvSpPr>
        <p:spPr>
          <a:xfrm>
            <a:off x="0" y="5290357"/>
            <a:ext cx="7146823" cy="1077218"/>
          </a:xfrm>
          <a:prstGeom prst="rect">
            <a:avLst/>
          </a:prstGeom>
        </p:spPr>
        <p:txBody>
          <a:bodyPr wrap="square">
            <a:spAutoFit/>
          </a:bodyPr>
          <a:lstStyle/>
          <a:p>
            <a:pPr algn="ctr"/>
            <a:r>
              <a:rPr lang="ru-RU" sz="3200" dirty="0">
                <a:solidFill>
                  <a:srgbClr val="D7181E"/>
                </a:solidFill>
                <a:latin typeface="Segoe UI Semibold" panose="020B0702040204020203" pitchFamily="34" charset="0"/>
                <a:ea typeface="Times New Roman" panose="02020603050405020304" pitchFamily="18" charset="0"/>
                <a:cs typeface="Segoe UI Semibold" panose="020B0702040204020203" pitchFamily="34" charset="0"/>
              </a:rPr>
              <a:t>Форма – квадрат, </a:t>
            </a:r>
            <a:br>
              <a:rPr lang="ru-RU" sz="3200" dirty="0">
                <a:solidFill>
                  <a:srgbClr val="D7181E"/>
                </a:solidFill>
                <a:latin typeface="Segoe UI Semibold" panose="020B0702040204020203" pitchFamily="34" charset="0"/>
                <a:ea typeface="Times New Roman" panose="02020603050405020304" pitchFamily="18" charset="0"/>
                <a:cs typeface="Segoe UI Semibold" panose="020B0702040204020203" pitchFamily="34" charset="0"/>
              </a:rPr>
            </a:br>
            <a:r>
              <a:rPr lang="ru-RU" sz="3200" dirty="0">
                <a:solidFill>
                  <a:srgbClr val="D7181E"/>
                </a:solidFill>
                <a:latin typeface="Segoe UI Semibold" panose="020B0702040204020203" pitchFamily="34" charset="0"/>
                <a:ea typeface="Times New Roman" panose="02020603050405020304" pitchFamily="18" charset="0"/>
                <a:cs typeface="Segoe UI Semibold" panose="020B0702040204020203" pitchFamily="34" charset="0"/>
              </a:rPr>
              <a:t>а внутри вписан треугольник</a:t>
            </a:r>
            <a:endParaRPr lang="ru-RU" sz="3200" dirty="0">
              <a:solidFill>
                <a:srgbClr val="D7181E"/>
              </a:solidFill>
              <a:latin typeface="Segoe UI Semibold" panose="020B0702040204020203" pitchFamily="34" charset="0"/>
              <a:cs typeface="Segoe UI Semibold" panose="020B0702040204020203" pitchFamily="34" charset="0"/>
            </a:endParaRPr>
          </a:p>
        </p:txBody>
      </p:sp>
      <p:grpSp>
        <p:nvGrpSpPr>
          <p:cNvPr id="13" name="Группа 12"/>
          <p:cNvGrpSpPr/>
          <p:nvPr/>
        </p:nvGrpSpPr>
        <p:grpSpPr>
          <a:xfrm>
            <a:off x="6392035" y="1"/>
            <a:ext cx="2754000" cy="6857999"/>
            <a:chOff x="6392035" y="1"/>
            <a:chExt cx="2754000" cy="6857999"/>
          </a:xfrm>
        </p:grpSpPr>
        <p:sp>
          <p:nvSpPr>
            <p:cNvPr id="14" name="Прямоугольник 13"/>
            <p:cNvSpPr/>
            <p:nvPr/>
          </p:nvSpPr>
          <p:spPr>
            <a:xfrm>
              <a:off x="7146824" y="1"/>
              <a:ext cx="1999211" cy="6857999"/>
            </a:xfrm>
            <a:prstGeom prst="rect">
              <a:avLst/>
            </a:prstGeom>
            <a:solidFill>
              <a:srgbClr val="005BAA"/>
            </a:solidFill>
            <a:ln>
              <a:noFill/>
            </a:ln>
            <a:effectLst>
              <a:glow rad="25400">
                <a:schemeClr val="tx1">
                  <a:lumMod val="50000"/>
                  <a:lumOff val="5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6" name="Рисунок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43994" y="367314"/>
              <a:ext cx="1816760" cy="1498376"/>
            </a:xfrm>
            <a:prstGeom prst="rect">
              <a:avLst/>
            </a:prstGeom>
            <a:ln>
              <a:noFill/>
            </a:ln>
            <a:effectLst>
              <a:outerShdw blurRad="190500" algn="tl" rotWithShape="0">
                <a:srgbClr val="000000">
                  <a:alpha val="70000"/>
                </a:srgbClr>
              </a:outerShdw>
            </a:effectLst>
          </p:spPr>
        </p:pic>
        <p:sp>
          <p:nvSpPr>
            <p:cNvPr id="17" name="Овал 16"/>
            <p:cNvSpPr/>
            <p:nvPr/>
          </p:nvSpPr>
          <p:spPr>
            <a:xfrm>
              <a:off x="6392035" y="4093320"/>
              <a:ext cx="2664000" cy="2664000"/>
            </a:xfrm>
            <a:prstGeom prst="ellipse">
              <a:avLst/>
            </a:prstGeom>
            <a:solidFill>
              <a:schemeClr val="bg1"/>
            </a:solidFill>
            <a:ln w="76200">
              <a:noFill/>
            </a:ln>
            <a:effectLst>
              <a:glow rad="25400">
                <a:schemeClr val="tx1">
                  <a:lumMod val="50000"/>
                  <a:lumOff val="50000"/>
                  <a:alpha val="39000"/>
                </a:schemeClr>
              </a:glow>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Овал 23"/>
            <p:cNvSpPr/>
            <p:nvPr/>
          </p:nvSpPr>
          <p:spPr>
            <a:xfrm>
              <a:off x="6572035" y="4273320"/>
              <a:ext cx="2304000" cy="2304000"/>
            </a:xfrm>
            <a:prstGeom prst="ellipse">
              <a:avLst/>
            </a:prstGeom>
            <a:solidFill>
              <a:srgbClr val="005BAA"/>
            </a:solidFill>
            <a:ln w="762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pic>
          <p:nvPicPr>
            <p:cNvPr id="25" name="Рисунок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75825" y="4774883"/>
              <a:ext cx="1696419" cy="1327632"/>
            </a:xfrm>
            <a:prstGeom prst="rect">
              <a:avLst/>
            </a:prstGeom>
            <a:ln>
              <a:noFill/>
            </a:ln>
            <a:effectLst>
              <a:glow rad="25400">
                <a:schemeClr val="tx1">
                  <a:lumMod val="50000"/>
                  <a:lumOff val="50000"/>
                  <a:alpha val="40000"/>
                </a:schemeClr>
              </a:glow>
              <a:outerShdw blurRad="190500" algn="tl" rotWithShape="0">
                <a:srgbClr val="000000">
                  <a:alpha val="70000"/>
                </a:srgbClr>
              </a:outerShdw>
            </a:effectLst>
          </p:spPr>
        </p:pic>
      </p:grpSp>
    </p:spTree>
    <p:extLst>
      <p:ext uri="{BB962C8B-B14F-4D97-AF65-F5344CB8AC3E}">
        <p14:creationId xmlns:p14="http://schemas.microsoft.com/office/powerpoint/2010/main" val="2044637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2000"/>
                                        <p:tgtEl>
                                          <p:spTgt spid="23"/>
                                        </p:tgtEl>
                                      </p:cBhvr>
                                    </p:animEffect>
                                  </p:childTnLst>
                                </p:cTn>
                              </p:par>
                              <p:par>
                                <p:cTn id="11" presetID="10"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20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5" grpId="0"/>
    </p:bldLst>
  </p:timing>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8754</TotalTime>
  <Words>873</Words>
  <Application>Microsoft Office PowerPoint</Application>
  <PresentationFormat>Экран (4:3)</PresentationFormat>
  <Paragraphs>51</Paragraphs>
  <Slides>17</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17</vt:i4>
      </vt:variant>
    </vt:vector>
  </HeadingPairs>
  <TitlesOfParts>
    <vt:vector size="26" baseType="lpstr">
      <vt:lpstr>微软雅黑</vt:lpstr>
      <vt:lpstr>Microsoft YaHei UI</vt:lpstr>
      <vt:lpstr>Arial</vt:lpstr>
      <vt:lpstr>Calibri</vt:lpstr>
      <vt:lpstr>Calibri Light</vt:lpstr>
      <vt:lpstr>Segoe UI</vt:lpstr>
      <vt:lpstr>Segoe UI Semibold</vt:lpstr>
      <vt:lpstr>Times New Roman</vt:lpstr>
      <vt:lpstr>Тема Office</vt:lpstr>
      <vt:lpstr>ИСТОРИЯ  ПРАВИЛ ДОРОЖНОГО ДВИЖЕНИЯ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ВЕЛОСИПЕД</dc:title>
  <dc:creator>Andrew Efimovsky</dc:creator>
  <cp:lastModifiedBy>User</cp:lastModifiedBy>
  <cp:revision>275</cp:revision>
  <dcterms:created xsi:type="dcterms:W3CDTF">2019-08-19T07:52:16Z</dcterms:created>
  <dcterms:modified xsi:type="dcterms:W3CDTF">2024-12-14T10:30:42Z</dcterms:modified>
</cp:coreProperties>
</file>